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58"/>
  </p:notesMasterIdLst>
  <p:sldIdLst>
    <p:sldId id="3094" r:id="rId5"/>
    <p:sldId id="263" r:id="rId6"/>
    <p:sldId id="3115" r:id="rId7"/>
    <p:sldId id="264" r:id="rId8"/>
    <p:sldId id="3104" r:id="rId9"/>
    <p:sldId id="265" r:id="rId10"/>
    <p:sldId id="3105" r:id="rId11"/>
    <p:sldId id="266" r:id="rId12"/>
    <p:sldId id="267" r:id="rId13"/>
    <p:sldId id="270" r:id="rId14"/>
    <p:sldId id="3106" r:id="rId15"/>
    <p:sldId id="272" r:id="rId16"/>
    <p:sldId id="273" r:id="rId17"/>
    <p:sldId id="286" r:id="rId18"/>
    <p:sldId id="287" r:id="rId19"/>
    <p:sldId id="288" r:id="rId20"/>
    <p:sldId id="289" r:id="rId21"/>
    <p:sldId id="290" r:id="rId22"/>
    <p:sldId id="291" r:id="rId23"/>
    <p:sldId id="292" r:id="rId24"/>
    <p:sldId id="293" r:id="rId25"/>
    <p:sldId id="299" r:id="rId26"/>
    <p:sldId id="274" r:id="rId27"/>
    <p:sldId id="275" r:id="rId28"/>
    <p:sldId id="301" r:id="rId29"/>
    <p:sldId id="302" r:id="rId30"/>
    <p:sldId id="303" r:id="rId31"/>
    <p:sldId id="308" r:id="rId32"/>
    <p:sldId id="304" r:id="rId33"/>
    <p:sldId id="307" r:id="rId34"/>
    <p:sldId id="306" r:id="rId35"/>
    <p:sldId id="276" r:id="rId36"/>
    <p:sldId id="334" r:id="rId37"/>
    <p:sldId id="3107" r:id="rId38"/>
    <p:sldId id="310" r:id="rId39"/>
    <p:sldId id="279" r:id="rId40"/>
    <p:sldId id="280" r:id="rId41"/>
    <p:sldId id="281" r:id="rId42"/>
    <p:sldId id="282" r:id="rId43"/>
    <p:sldId id="3095" r:id="rId44"/>
    <p:sldId id="314" r:id="rId45"/>
    <p:sldId id="315" r:id="rId46"/>
    <p:sldId id="317" r:id="rId47"/>
    <p:sldId id="318" r:id="rId48"/>
    <p:sldId id="319" r:id="rId49"/>
    <p:sldId id="320" r:id="rId50"/>
    <p:sldId id="321" r:id="rId51"/>
    <p:sldId id="322" r:id="rId52"/>
    <p:sldId id="323" r:id="rId53"/>
    <p:sldId id="324" r:id="rId54"/>
    <p:sldId id="326" r:id="rId55"/>
    <p:sldId id="327" r:id="rId56"/>
    <p:sldId id="328" r:id="rId5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E8BE4"/>
    <a:srgbClr val="2A73DE"/>
    <a:srgbClr val="1749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84" d="100"/>
          <a:sy n="84" d="100"/>
        </p:scale>
        <p:origin x="504"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theme" Target="theme/them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89C02C-C55B-4CC5-A7C0-457833DED184}" type="datetimeFigureOut">
              <a:rPr lang="en-US" smtClean="0"/>
              <a:t>9/1/2026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41DE08-9644-4E5C-A73E-E28DA8D0BC8D}" type="slidenum">
              <a:rPr lang="en-US" smtClean="0"/>
              <a:t>‹#›</a:t>
            </a:fld>
            <a:endParaRPr lang="en-US"/>
          </a:p>
        </p:txBody>
      </p:sp>
    </p:spTree>
    <p:extLst>
      <p:ext uri="{BB962C8B-B14F-4D97-AF65-F5344CB8AC3E}">
        <p14:creationId xmlns:p14="http://schemas.microsoft.com/office/powerpoint/2010/main" val="41650184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Definition added to coordinate with HEPA filtration requirements in Section 408 and Table 4-B. Definition based on ASHRAE terminology.</a:t>
            </a:r>
          </a:p>
        </p:txBody>
      </p:sp>
      <p:sp>
        <p:nvSpPr>
          <p:cNvPr id="4" name="Slide Number Placeholder 3"/>
          <p:cNvSpPr>
            <a:spLocks noGrp="1"/>
          </p:cNvSpPr>
          <p:nvPr>
            <p:ph type="sldNum" sz="quarter" idx="5"/>
          </p:nvPr>
        </p:nvSpPr>
        <p:spPr/>
        <p:txBody>
          <a:bodyPr/>
          <a:lstStyle/>
          <a:p>
            <a:fld id="{67D10061-3160-4FC3-932C-240D700A9AD6}" type="slidenum">
              <a:rPr lang="en-US" smtClean="0"/>
              <a:t>2</a:t>
            </a:fld>
            <a:endParaRPr lang="en-US"/>
          </a:p>
        </p:txBody>
      </p:sp>
    </p:spTree>
    <p:extLst>
      <p:ext uri="{BB962C8B-B14F-4D97-AF65-F5344CB8AC3E}">
        <p14:creationId xmlns:p14="http://schemas.microsoft.com/office/powerpoint/2010/main" val="37850672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407.4.1.4 is a new section to provide the directional airflow for class 2 imaging and procedure rooms for clean to less clean.</a:t>
            </a:r>
          </a:p>
          <a:p>
            <a:r>
              <a:rPr lang="en-US" dirty="0"/>
              <a:t>407.4.1.5 locates the return/exhaust inlet requirements for operating room type spaces.</a:t>
            </a:r>
          </a:p>
          <a:p>
            <a:r>
              <a:rPr lang="en-US" dirty="0"/>
              <a:t>407.4.1.6 picks up the morgue and autopsy requirements. </a:t>
            </a:r>
          </a:p>
          <a:p>
            <a:r>
              <a:rPr lang="en-US" dirty="0"/>
              <a:t>407.4.1.7 is the relocated 407.4.1.2 section for position of low inlets.</a:t>
            </a:r>
          </a:p>
        </p:txBody>
      </p:sp>
      <p:sp>
        <p:nvSpPr>
          <p:cNvPr id="4" name="Slide Number Placeholder 3"/>
          <p:cNvSpPr>
            <a:spLocks noGrp="1"/>
          </p:cNvSpPr>
          <p:nvPr>
            <p:ph type="sldNum" sz="quarter" idx="5"/>
          </p:nvPr>
        </p:nvSpPr>
        <p:spPr/>
        <p:txBody>
          <a:bodyPr/>
          <a:lstStyle/>
          <a:p>
            <a:fld id="{67D10061-3160-4FC3-932C-240D700A9AD6}" type="slidenum">
              <a:rPr lang="en-US" smtClean="0"/>
              <a:t>15</a:t>
            </a:fld>
            <a:endParaRPr lang="en-US"/>
          </a:p>
        </p:txBody>
      </p:sp>
    </p:spTree>
    <p:extLst>
      <p:ext uri="{BB962C8B-B14F-4D97-AF65-F5344CB8AC3E}">
        <p14:creationId xmlns:p14="http://schemas.microsoft.com/office/powerpoint/2010/main" val="39379224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corridor requirements have been revised to coordinate with the changes to the building code requirements. </a:t>
            </a:r>
          </a:p>
          <a:p>
            <a:r>
              <a:rPr lang="en-US" dirty="0"/>
              <a:t>Exception 1 is revised to match similar wording in the building code.</a:t>
            </a:r>
          </a:p>
        </p:txBody>
      </p:sp>
      <p:sp>
        <p:nvSpPr>
          <p:cNvPr id="4" name="Slide Number Placeholder 3"/>
          <p:cNvSpPr>
            <a:spLocks noGrp="1"/>
          </p:cNvSpPr>
          <p:nvPr>
            <p:ph type="sldNum" sz="quarter" idx="5"/>
          </p:nvPr>
        </p:nvSpPr>
        <p:spPr/>
        <p:txBody>
          <a:bodyPr/>
          <a:lstStyle/>
          <a:p>
            <a:fld id="{67D10061-3160-4FC3-932C-240D700A9AD6}" type="slidenum">
              <a:rPr lang="en-US" smtClean="0"/>
              <a:t>16</a:t>
            </a:fld>
            <a:endParaRPr lang="en-US"/>
          </a:p>
        </p:txBody>
      </p:sp>
    </p:spTree>
    <p:extLst>
      <p:ext uri="{BB962C8B-B14F-4D97-AF65-F5344CB8AC3E}">
        <p14:creationId xmlns:p14="http://schemas.microsoft.com/office/powerpoint/2010/main" val="39952008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407.4.5 was revised to simplify the wording. </a:t>
            </a:r>
          </a:p>
          <a:p>
            <a:r>
              <a:rPr lang="en-US" dirty="0"/>
              <a:t>Item 3 was revised to include the filter rating rather than refer to 3 different sections in 408, those sections have been removed.</a:t>
            </a:r>
          </a:p>
          <a:p>
            <a:r>
              <a:rPr lang="en-US" dirty="0"/>
              <a:t>Item 4 addresses coils such as chilled beams. These systems need to be designed to have temperatures above the dew point and should include alarms when the condition is not satisfied.</a:t>
            </a:r>
          </a:p>
        </p:txBody>
      </p:sp>
      <p:sp>
        <p:nvSpPr>
          <p:cNvPr id="4" name="Slide Number Placeholder 3"/>
          <p:cNvSpPr>
            <a:spLocks noGrp="1"/>
          </p:cNvSpPr>
          <p:nvPr>
            <p:ph type="sldNum" sz="quarter" idx="5"/>
          </p:nvPr>
        </p:nvSpPr>
        <p:spPr/>
        <p:txBody>
          <a:bodyPr/>
          <a:lstStyle/>
          <a:p>
            <a:fld id="{67D10061-3160-4FC3-932C-240D700A9AD6}" type="slidenum">
              <a:rPr lang="en-US" smtClean="0"/>
              <a:t>17</a:t>
            </a:fld>
            <a:endParaRPr lang="en-US"/>
          </a:p>
        </p:txBody>
      </p:sp>
    </p:spTree>
    <p:extLst>
      <p:ext uri="{BB962C8B-B14F-4D97-AF65-F5344CB8AC3E}">
        <p14:creationId xmlns:p14="http://schemas.microsoft.com/office/powerpoint/2010/main" val="29110579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Since OSHPD amendments apply to the building compared to ASHRAE 170 only applying to the healthcare related spaces in the scope this section is added to note that non table 4-A spaces may use limited filtration. ASHRAE 170 defaults to ASRHAE 62.1 for non-170 spaces. This brings in the ASHRAE 62.1 requirement for </a:t>
            </a:r>
            <a:r>
              <a:rPr lang="en-US" dirty="0" err="1"/>
              <a:t>nonTable</a:t>
            </a:r>
            <a:r>
              <a:rPr lang="en-US" dirty="0"/>
              <a:t> 4-A spaces such as IT rooms, equipment rooms and other spaces that do not affect patients or staff functions. </a:t>
            </a:r>
          </a:p>
        </p:txBody>
      </p:sp>
      <p:sp>
        <p:nvSpPr>
          <p:cNvPr id="4" name="Slide Number Placeholder 3"/>
          <p:cNvSpPr>
            <a:spLocks noGrp="1"/>
          </p:cNvSpPr>
          <p:nvPr>
            <p:ph type="sldNum" sz="quarter" idx="5"/>
          </p:nvPr>
        </p:nvSpPr>
        <p:spPr/>
        <p:txBody>
          <a:bodyPr/>
          <a:lstStyle/>
          <a:p>
            <a:fld id="{67D10061-3160-4FC3-932C-240D700A9AD6}" type="slidenum">
              <a:rPr lang="en-US" smtClean="0"/>
              <a:t>18</a:t>
            </a:fld>
            <a:endParaRPr lang="en-US"/>
          </a:p>
        </p:txBody>
      </p:sp>
    </p:spTree>
    <p:extLst>
      <p:ext uri="{BB962C8B-B14F-4D97-AF65-F5344CB8AC3E}">
        <p14:creationId xmlns:p14="http://schemas.microsoft.com/office/powerpoint/2010/main" val="20304939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407.5.1.3 was revised to add purpose to maintain space pressurization. </a:t>
            </a:r>
          </a:p>
          <a:p>
            <a:r>
              <a:rPr lang="en-US" dirty="0"/>
              <a:t>407.5.1.4 was provided to complement the requirement in 407.5.1. Sensitive spaces are not permitted to have VAV by this section.  The return air to these spaces cannot modulate. Most of these spaces have pressure requirements and will require supply and exhaust/return control to maintain space pressurization.  </a:t>
            </a:r>
          </a:p>
          <a:p>
            <a:r>
              <a:rPr lang="en-US" dirty="0"/>
              <a:t>407.5.1.5 The national standards refer to ASHRAE 90.1 for return fan tracking. This provision is not included in Part 6. Similar language that also takes into account space pressurization was added.</a:t>
            </a:r>
          </a:p>
          <a:p>
            <a:r>
              <a:rPr lang="en-US" dirty="0"/>
              <a:t> Buildings approved as 100% outside air systems cannot easily turn down the exhaust to match supply reductions when the spaces are balanced for the minimum air change rates. They may also not maintain negative pressure. VAV systems need to be evaluated through the range of operation per the total airflow rates on the system and the operation of each space. </a:t>
            </a:r>
          </a:p>
        </p:txBody>
      </p:sp>
      <p:sp>
        <p:nvSpPr>
          <p:cNvPr id="4" name="Slide Number Placeholder 3"/>
          <p:cNvSpPr>
            <a:spLocks noGrp="1"/>
          </p:cNvSpPr>
          <p:nvPr>
            <p:ph type="sldNum" sz="quarter" idx="5"/>
          </p:nvPr>
        </p:nvSpPr>
        <p:spPr/>
        <p:txBody>
          <a:bodyPr/>
          <a:lstStyle/>
          <a:p>
            <a:fld id="{67D10061-3160-4FC3-932C-240D700A9AD6}" type="slidenum">
              <a:rPr lang="en-US" smtClean="0"/>
              <a:t>19</a:t>
            </a:fld>
            <a:endParaRPr lang="en-US"/>
          </a:p>
        </p:txBody>
      </p:sp>
    </p:spTree>
    <p:extLst>
      <p:ext uri="{BB962C8B-B14F-4D97-AF65-F5344CB8AC3E}">
        <p14:creationId xmlns:p14="http://schemas.microsoft.com/office/powerpoint/2010/main" val="4824007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new section will take the unoccupied mode requirements from 407.1.1 exception 2 and will split them into four separate requirements. </a:t>
            </a:r>
          </a:p>
        </p:txBody>
      </p:sp>
      <p:sp>
        <p:nvSpPr>
          <p:cNvPr id="4" name="Slide Number Placeholder 3"/>
          <p:cNvSpPr>
            <a:spLocks noGrp="1"/>
          </p:cNvSpPr>
          <p:nvPr>
            <p:ph type="sldNum" sz="quarter" idx="5"/>
          </p:nvPr>
        </p:nvSpPr>
        <p:spPr/>
        <p:txBody>
          <a:bodyPr/>
          <a:lstStyle/>
          <a:p>
            <a:fld id="{67D10061-3160-4FC3-932C-240D700A9AD6}" type="slidenum">
              <a:rPr lang="en-US" smtClean="0"/>
              <a:t>20</a:t>
            </a:fld>
            <a:endParaRPr lang="en-US"/>
          </a:p>
        </p:txBody>
      </p:sp>
    </p:spTree>
    <p:extLst>
      <p:ext uri="{BB962C8B-B14F-4D97-AF65-F5344CB8AC3E}">
        <p14:creationId xmlns:p14="http://schemas.microsoft.com/office/powerpoint/2010/main" val="26745105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section is new to the 2025 code and brings in a requirement to prevent building infiltration from ASHRAE 170. It has been coordinated with Section 407.5 and 407.7. </a:t>
            </a:r>
          </a:p>
        </p:txBody>
      </p:sp>
      <p:sp>
        <p:nvSpPr>
          <p:cNvPr id="4" name="Slide Number Placeholder 3"/>
          <p:cNvSpPr>
            <a:spLocks noGrp="1"/>
          </p:cNvSpPr>
          <p:nvPr>
            <p:ph type="sldNum" sz="quarter" idx="5"/>
          </p:nvPr>
        </p:nvSpPr>
        <p:spPr/>
        <p:txBody>
          <a:bodyPr/>
          <a:lstStyle/>
          <a:p>
            <a:fld id="{67D10061-3160-4FC3-932C-240D700A9AD6}" type="slidenum">
              <a:rPr lang="en-US" smtClean="0"/>
              <a:t>21</a:t>
            </a:fld>
            <a:endParaRPr lang="en-US"/>
          </a:p>
        </p:txBody>
      </p:sp>
    </p:spTree>
    <p:extLst>
      <p:ext uri="{BB962C8B-B14F-4D97-AF65-F5344CB8AC3E}">
        <p14:creationId xmlns:p14="http://schemas.microsoft.com/office/powerpoint/2010/main" val="13038822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Airborne infection isolation room exhaust height is coordinated with the hazardous exhaust requirement in 407.2.2.1.</a:t>
            </a:r>
          </a:p>
          <a:p>
            <a:r>
              <a:rPr lang="en-US" dirty="0"/>
              <a:t>Section 417.0 adds a sentence to identify the pressure test required to demonstrate the alarm meets the minimum pressure requirement. The air balance standards require this test.</a:t>
            </a:r>
          </a:p>
        </p:txBody>
      </p:sp>
      <p:sp>
        <p:nvSpPr>
          <p:cNvPr id="4" name="Slide Number Placeholder 3"/>
          <p:cNvSpPr>
            <a:spLocks noGrp="1"/>
          </p:cNvSpPr>
          <p:nvPr>
            <p:ph type="sldNum" sz="quarter" idx="5"/>
          </p:nvPr>
        </p:nvSpPr>
        <p:spPr/>
        <p:txBody>
          <a:bodyPr/>
          <a:lstStyle/>
          <a:p>
            <a:fld id="{67D10061-3160-4FC3-932C-240D700A9AD6}" type="slidenum">
              <a:rPr lang="en-US" smtClean="0"/>
              <a:t>22</a:t>
            </a:fld>
            <a:endParaRPr lang="en-US"/>
          </a:p>
        </p:txBody>
      </p:sp>
    </p:spTree>
    <p:extLst>
      <p:ext uri="{BB962C8B-B14F-4D97-AF65-F5344CB8AC3E}">
        <p14:creationId xmlns:p14="http://schemas.microsoft.com/office/powerpoint/2010/main" val="34518171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copy of Table 4-A All normal straight font is the ASHRAE 170 table items.  All underlined items are either OSHPD amendments brought forward from the previous code cycle or new amendments. </a:t>
            </a:r>
          </a:p>
          <a:p>
            <a:r>
              <a:rPr lang="en-US" dirty="0"/>
              <a:t>Notable changes will be discussed today. The expressed terms and statement of reasons describing the changes are available at the California Building Standards website under the rulemaking page for the 2024 Triennial Code Adoption Cycle. The final documents can be found under the commissions meetings tab and is located under the December 17-19, 2024 meeting.</a:t>
            </a:r>
          </a:p>
          <a:p>
            <a:r>
              <a:rPr lang="en-US" dirty="0"/>
              <a:t>The ASHRAE 170 tables included FGI section numbers and were replaced with CBC Table numbers to assist in identifying the function of the space with the Building Code.</a:t>
            </a:r>
          </a:p>
          <a:p>
            <a:r>
              <a:rPr lang="en-US" dirty="0"/>
              <a:t>Room names were also revised to match the room names as used in the California Building Code.</a:t>
            </a:r>
          </a:p>
          <a:p>
            <a:r>
              <a:rPr lang="en-US" dirty="0"/>
              <a:t>Rooms not currently adopted under Table 4-A were shown stricken.</a:t>
            </a:r>
          </a:p>
          <a:p>
            <a:r>
              <a:rPr lang="en-US" dirty="0"/>
              <a:t>The unoccupied turndown column was added and some spaces were revised to match the requirements found in 407.7.</a:t>
            </a:r>
          </a:p>
          <a:p>
            <a:r>
              <a:rPr lang="en-US" dirty="0"/>
              <a:t>The format of the Table follows the ASHRAE 170 Table 7-1 format and the table starts with the nursing unit and patient care spaces. The prior Table 4-A was in alphabetical order. This format groups rooms by service type.</a:t>
            </a:r>
          </a:p>
        </p:txBody>
      </p:sp>
      <p:sp>
        <p:nvSpPr>
          <p:cNvPr id="4" name="Slide Number Placeholder 3"/>
          <p:cNvSpPr>
            <a:spLocks noGrp="1"/>
          </p:cNvSpPr>
          <p:nvPr>
            <p:ph type="sldNum" sz="quarter" idx="5"/>
          </p:nvPr>
        </p:nvSpPr>
        <p:spPr/>
        <p:txBody>
          <a:bodyPr/>
          <a:lstStyle/>
          <a:p>
            <a:fld id="{67D10061-3160-4FC3-932C-240D700A9AD6}" type="slidenum">
              <a:rPr lang="en-US" smtClean="0"/>
              <a:t>23</a:t>
            </a:fld>
            <a:endParaRPr lang="en-US"/>
          </a:p>
        </p:txBody>
      </p:sp>
    </p:spTree>
    <p:extLst>
      <p:ext uri="{BB962C8B-B14F-4D97-AF65-F5344CB8AC3E}">
        <p14:creationId xmlns:p14="http://schemas.microsoft.com/office/powerpoint/2010/main" val="40899177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previous amendments brought forward. </a:t>
            </a:r>
          </a:p>
          <a:p>
            <a:r>
              <a:rPr lang="en-US" dirty="0"/>
              <a:t>The title for Table 4-A had minor revisions. The OSHPD Banner was added at the request of the CBSC Code Advisory Committee. The order of facility types was coordinated with the order of the OSHPD designations 1, 2, 3, 4 &amp; 5.</a:t>
            </a:r>
          </a:p>
        </p:txBody>
      </p:sp>
      <p:sp>
        <p:nvSpPr>
          <p:cNvPr id="4" name="Slide Number Placeholder 3"/>
          <p:cNvSpPr>
            <a:spLocks noGrp="1"/>
          </p:cNvSpPr>
          <p:nvPr>
            <p:ph type="sldNum" sz="quarter" idx="5"/>
          </p:nvPr>
        </p:nvSpPr>
        <p:spPr/>
        <p:txBody>
          <a:bodyPr/>
          <a:lstStyle/>
          <a:p>
            <a:fld id="{67D10061-3160-4FC3-932C-240D700A9AD6}" type="slidenum">
              <a:rPr lang="en-US" smtClean="0"/>
              <a:t>24</a:t>
            </a:fld>
            <a:endParaRPr lang="en-US"/>
          </a:p>
        </p:txBody>
      </p:sp>
    </p:spTree>
    <p:extLst>
      <p:ext uri="{BB962C8B-B14F-4D97-AF65-F5344CB8AC3E}">
        <p14:creationId xmlns:p14="http://schemas.microsoft.com/office/powerpoint/2010/main" val="175816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Cooling for a minimum of one operating room and other areas identified in the functional program is added.  This requirement was developed while working with CDPH with NPC 5 requirements.</a:t>
            </a:r>
          </a:p>
          <a:p>
            <a:r>
              <a:rPr lang="en-US" dirty="0"/>
              <a:t>Fire and smoke dampers was added to the list of control components required to be provided with essential power to keep the ventilation operating.</a:t>
            </a:r>
          </a:p>
        </p:txBody>
      </p:sp>
      <p:sp>
        <p:nvSpPr>
          <p:cNvPr id="4" name="Slide Number Placeholder 3"/>
          <p:cNvSpPr>
            <a:spLocks noGrp="1"/>
          </p:cNvSpPr>
          <p:nvPr>
            <p:ph type="sldNum" sz="quarter" idx="5"/>
          </p:nvPr>
        </p:nvSpPr>
        <p:spPr/>
        <p:txBody>
          <a:bodyPr/>
          <a:lstStyle/>
          <a:p>
            <a:fld id="{67D10061-3160-4FC3-932C-240D700A9AD6}" type="slidenum">
              <a:rPr lang="en-US" smtClean="0"/>
              <a:t>4</a:t>
            </a:fld>
            <a:endParaRPr lang="en-US"/>
          </a:p>
        </p:txBody>
      </p:sp>
    </p:spTree>
    <p:extLst>
      <p:ext uri="{BB962C8B-B14F-4D97-AF65-F5344CB8AC3E}">
        <p14:creationId xmlns:p14="http://schemas.microsoft.com/office/powerpoint/2010/main" val="18349507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Similar on this slide, Previous </a:t>
            </a:r>
            <a:r>
              <a:rPr lang="en-US" dirty="0" err="1"/>
              <a:t>OPSHPd</a:t>
            </a:r>
            <a:r>
              <a:rPr lang="en-US" dirty="0"/>
              <a:t> amendment brought forward, and room functions coordinated with CBC terminology.</a:t>
            </a:r>
          </a:p>
        </p:txBody>
      </p:sp>
      <p:sp>
        <p:nvSpPr>
          <p:cNvPr id="4" name="Slide Number Placeholder 3"/>
          <p:cNvSpPr>
            <a:spLocks noGrp="1"/>
          </p:cNvSpPr>
          <p:nvPr>
            <p:ph type="sldNum" sz="quarter" idx="5"/>
          </p:nvPr>
        </p:nvSpPr>
        <p:spPr/>
        <p:txBody>
          <a:bodyPr/>
          <a:lstStyle/>
          <a:p>
            <a:fld id="{67D10061-3160-4FC3-932C-240D700A9AD6}" type="slidenum">
              <a:rPr lang="en-US" smtClean="0"/>
              <a:t>25</a:t>
            </a:fld>
            <a:endParaRPr lang="en-US"/>
          </a:p>
        </p:txBody>
      </p:sp>
    </p:spTree>
    <p:extLst>
      <p:ext uri="{BB962C8B-B14F-4D97-AF65-F5344CB8AC3E}">
        <p14:creationId xmlns:p14="http://schemas.microsoft.com/office/powerpoint/2010/main" val="41625993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section of Table 4-A starts with diagnostic and treatment areas and follows the ASHRAE 170 format. </a:t>
            </a:r>
          </a:p>
          <a:p>
            <a:r>
              <a:rPr lang="en-US" dirty="0"/>
              <a:t>OSHPD amended rooms were added under class 1, 2 and 3 imaging. These rooms start in the specific class but could be required to be a higher class depending on the procedures done in the room.  The procedures list is required to be provided in the functional program and the imaging room class will be confirmed by CDPH.</a:t>
            </a:r>
          </a:p>
          <a:p>
            <a:r>
              <a:rPr lang="en-US" dirty="0"/>
              <a:t>This printing has an error for cancer treatment which was corrected in the proof phase. </a:t>
            </a:r>
          </a:p>
        </p:txBody>
      </p:sp>
      <p:sp>
        <p:nvSpPr>
          <p:cNvPr id="4" name="Slide Number Placeholder 3"/>
          <p:cNvSpPr>
            <a:spLocks noGrp="1"/>
          </p:cNvSpPr>
          <p:nvPr>
            <p:ph type="sldNum" sz="quarter" idx="5"/>
          </p:nvPr>
        </p:nvSpPr>
        <p:spPr/>
        <p:txBody>
          <a:bodyPr/>
          <a:lstStyle/>
          <a:p>
            <a:fld id="{67D10061-3160-4FC3-932C-240D700A9AD6}" type="slidenum">
              <a:rPr lang="en-US" smtClean="0"/>
              <a:t>26</a:t>
            </a:fld>
            <a:endParaRPr lang="en-US"/>
          </a:p>
        </p:txBody>
      </p:sp>
    </p:spTree>
    <p:extLst>
      <p:ext uri="{BB962C8B-B14F-4D97-AF65-F5344CB8AC3E}">
        <p14:creationId xmlns:p14="http://schemas.microsoft.com/office/powerpoint/2010/main" val="18346256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section continues with diagnostic and treatment spaces and is followed by support spaces. Again, the terminology is revised to be consistent with the terminology of The OSHPD Amendments in sections 1224, 1225, 1226 of the California Building Code.</a:t>
            </a:r>
          </a:p>
        </p:txBody>
      </p:sp>
      <p:sp>
        <p:nvSpPr>
          <p:cNvPr id="4" name="Slide Number Placeholder 3"/>
          <p:cNvSpPr>
            <a:spLocks noGrp="1"/>
          </p:cNvSpPr>
          <p:nvPr>
            <p:ph type="sldNum" sz="quarter" idx="5"/>
          </p:nvPr>
        </p:nvSpPr>
        <p:spPr/>
        <p:txBody>
          <a:bodyPr/>
          <a:lstStyle/>
          <a:p>
            <a:fld id="{67D10061-3160-4FC3-932C-240D700A9AD6}" type="slidenum">
              <a:rPr lang="en-US" smtClean="0"/>
              <a:t>27</a:t>
            </a:fld>
            <a:endParaRPr lang="en-US"/>
          </a:p>
        </p:txBody>
      </p:sp>
    </p:spTree>
    <p:extLst>
      <p:ext uri="{BB962C8B-B14F-4D97-AF65-F5344CB8AC3E}">
        <p14:creationId xmlns:p14="http://schemas.microsoft.com/office/powerpoint/2010/main" val="9953639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support services, with OSHPD amendments for Pharmacy compounding brought forward into the Table.</a:t>
            </a:r>
          </a:p>
        </p:txBody>
      </p:sp>
      <p:sp>
        <p:nvSpPr>
          <p:cNvPr id="4" name="Slide Number Placeholder 3"/>
          <p:cNvSpPr>
            <a:spLocks noGrp="1"/>
          </p:cNvSpPr>
          <p:nvPr>
            <p:ph type="sldNum" sz="quarter" idx="5"/>
          </p:nvPr>
        </p:nvSpPr>
        <p:spPr/>
        <p:txBody>
          <a:bodyPr/>
          <a:lstStyle/>
          <a:p>
            <a:fld id="{67D10061-3160-4FC3-932C-240D700A9AD6}" type="slidenum">
              <a:rPr lang="en-US" smtClean="0"/>
              <a:t>28</a:t>
            </a:fld>
            <a:endParaRPr lang="en-US"/>
          </a:p>
        </p:txBody>
      </p:sp>
    </p:spTree>
    <p:extLst>
      <p:ext uri="{BB962C8B-B14F-4D97-AF65-F5344CB8AC3E}">
        <p14:creationId xmlns:p14="http://schemas.microsoft.com/office/powerpoint/2010/main" val="18655802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Continuing with Pharmacy compounding. The Non-HD anteroom air change rate was revised to match USP 797. An anteroom for a Non-HD buffer room is only required to be iso 8. When the anteroom serves an HD buffer room the iso rating is required to be iso 7 and 30 air changes per hour is required.</a:t>
            </a:r>
          </a:p>
          <a:p>
            <a:r>
              <a:rPr lang="en-US" dirty="0"/>
              <a:t>The table continues with Support service for Sterile Processing, followed by other general support services.</a:t>
            </a:r>
          </a:p>
        </p:txBody>
      </p:sp>
      <p:sp>
        <p:nvSpPr>
          <p:cNvPr id="4" name="Slide Number Placeholder 3"/>
          <p:cNvSpPr>
            <a:spLocks noGrp="1"/>
          </p:cNvSpPr>
          <p:nvPr>
            <p:ph type="sldNum" sz="quarter" idx="5"/>
          </p:nvPr>
        </p:nvSpPr>
        <p:spPr/>
        <p:txBody>
          <a:bodyPr/>
          <a:lstStyle/>
          <a:p>
            <a:fld id="{67D10061-3160-4FC3-932C-240D700A9AD6}" type="slidenum">
              <a:rPr lang="en-US" smtClean="0"/>
              <a:t>29</a:t>
            </a:fld>
            <a:endParaRPr lang="en-US"/>
          </a:p>
        </p:txBody>
      </p:sp>
    </p:spTree>
    <p:extLst>
      <p:ext uri="{BB962C8B-B14F-4D97-AF65-F5344CB8AC3E}">
        <p14:creationId xmlns:p14="http://schemas.microsoft.com/office/powerpoint/2010/main" val="37741717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table continues with support areas for nursing units and then is followed by </a:t>
            </a:r>
            <a:r>
              <a:rPr lang="en-US" dirty="0" err="1"/>
              <a:t>Skiled</a:t>
            </a:r>
            <a:r>
              <a:rPr lang="en-US" dirty="0"/>
              <a:t> nursing and intermediate care facilities. These bring in ASHRAE 170 Table 9-1 rooms associated with SNFs.</a:t>
            </a:r>
          </a:p>
        </p:txBody>
      </p:sp>
      <p:sp>
        <p:nvSpPr>
          <p:cNvPr id="4" name="Slide Number Placeholder 3"/>
          <p:cNvSpPr>
            <a:spLocks noGrp="1"/>
          </p:cNvSpPr>
          <p:nvPr>
            <p:ph type="sldNum" sz="quarter" idx="5"/>
          </p:nvPr>
        </p:nvSpPr>
        <p:spPr/>
        <p:txBody>
          <a:bodyPr/>
          <a:lstStyle/>
          <a:p>
            <a:fld id="{67D10061-3160-4FC3-932C-240D700A9AD6}" type="slidenum">
              <a:rPr lang="en-US" smtClean="0"/>
              <a:t>30</a:t>
            </a:fld>
            <a:endParaRPr lang="en-US"/>
          </a:p>
        </p:txBody>
      </p:sp>
    </p:spTree>
    <p:extLst>
      <p:ext uri="{BB962C8B-B14F-4D97-AF65-F5344CB8AC3E}">
        <p14:creationId xmlns:p14="http://schemas.microsoft.com/office/powerpoint/2010/main" val="30383087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continues with skilled nursing for service and support spaces.</a:t>
            </a:r>
          </a:p>
        </p:txBody>
      </p:sp>
      <p:sp>
        <p:nvSpPr>
          <p:cNvPr id="4" name="Slide Number Placeholder 3"/>
          <p:cNvSpPr>
            <a:spLocks noGrp="1"/>
          </p:cNvSpPr>
          <p:nvPr>
            <p:ph type="sldNum" sz="quarter" idx="5"/>
          </p:nvPr>
        </p:nvSpPr>
        <p:spPr/>
        <p:txBody>
          <a:bodyPr/>
          <a:lstStyle/>
          <a:p>
            <a:fld id="{67D10061-3160-4FC3-932C-240D700A9AD6}" type="slidenum">
              <a:rPr lang="en-US" smtClean="0"/>
              <a:t>31</a:t>
            </a:fld>
            <a:endParaRPr lang="en-US"/>
          </a:p>
        </p:txBody>
      </p:sp>
    </p:spTree>
    <p:extLst>
      <p:ext uri="{BB962C8B-B14F-4D97-AF65-F5344CB8AC3E}">
        <p14:creationId xmlns:p14="http://schemas.microsoft.com/office/powerpoint/2010/main" val="31706804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footnotes were brought over form Table 7-1. OSHPD amendments brought forward without changes are not shown. </a:t>
            </a:r>
          </a:p>
          <a:p>
            <a:r>
              <a:rPr lang="en-US" dirty="0"/>
              <a:t>Footnote e simply revised ASHRAE 170 sections to CMC Sections.</a:t>
            </a:r>
          </a:p>
          <a:p>
            <a:r>
              <a:rPr lang="en-US" dirty="0"/>
              <a:t>Footnote g relocated from previous footnote ‘aa’</a:t>
            </a:r>
          </a:p>
          <a:p>
            <a:r>
              <a:rPr lang="en-US" dirty="0"/>
              <a:t>Footnote I was revised to coordinate with the code sections in the CMC chapter 5.</a:t>
            </a:r>
          </a:p>
        </p:txBody>
      </p:sp>
      <p:sp>
        <p:nvSpPr>
          <p:cNvPr id="4" name="Slide Number Placeholder 3"/>
          <p:cNvSpPr>
            <a:spLocks noGrp="1"/>
          </p:cNvSpPr>
          <p:nvPr>
            <p:ph type="sldNum" sz="quarter" idx="5"/>
          </p:nvPr>
        </p:nvSpPr>
        <p:spPr/>
        <p:txBody>
          <a:bodyPr/>
          <a:lstStyle/>
          <a:p>
            <a:fld id="{67D10061-3160-4FC3-932C-240D700A9AD6}" type="slidenum">
              <a:rPr lang="en-US" smtClean="0"/>
              <a:t>32</a:t>
            </a:fld>
            <a:endParaRPr lang="en-US"/>
          </a:p>
        </p:txBody>
      </p:sp>
    </p:spTree>
    <p:extLst>
      <p:ext uri="{BB962C8B-B14F-4D97-AF65-F5344CB8AC3E}">
        <p14:creationId xmlns:p14="http://schemas.microsoft.com/office/powerpoint/2010/main" val="1308221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Footnote j was revised to match with terminology in the CMC.</a:t>
            </a:r>
          </a:p>
          <a:p>
            <a:r>
              <a:rPr lang="en-US" dirty="0"/>
              <a:t>Footnote ee was revised to match with the terminology of the California Building Code.</a:t>
            </a:r>
          </a:p>
        </p:txBody>
      </p:sp>
      <p:sp>
        <p:nvSpPr>
          <p:cNvPr id="4" name="Slide Number Placeholder 3"/>
          <p:cNvSpPr>
            <a:spLocks noGrp="1"/>
          </p:cNvSpPr>
          <p:nvPr>
            <p:ph type="sldNum" sz="quarter" idx="5"/>
          </p:nvPr>
        </p:nvSpPr>
        <p:spPr/>
        <p:txBody>
          <a:bodyPr/>
          <a:lstStyle/>
          <a:p>
            <a:fld id="{67D10061-3160-4FC3-932C-240D700A9AD6}" type="slidenum">
              <a:rPr lang="en-US" smtClean="0"/>
              <a:t>33</a:t>
            </a:fld>
            <a:endParaRPr lang="en-US"/>
          </a:p>
        </p:txBody>
      </p:sp>
    </p:spTree>
    <p:extLst>
      <p:ext uri="{BB962C8B-B14F-4D97-AF65-F5344CB8AC3E}">
        <p14:creationId xmlns:p14="http://schemas.microsoft.com/office/powerpoint/2010/main" val="13867221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Footnotes revised to accommodate the changes due to the HEPA filter location requirements in ASRHAE 170-2021 edition.</a:t>
            </a:r>
          </a:p>
          <a:p>
            <a:r>
              <a:rPr lang="en-US" dirty="0"/>
              <a:t>Footnote 3 added HEPA filter requirement found in ASHRAE 170-2021</a:t>
            </a:r>
          </a:p>
          <a:p>
            <a:r>
              <a:rPr lang="en-US" dirty="0"/>
              <a:t>Footnote 4 revised for HEPA filter location </a:t>
            </a:r>
          </a:p>
          <a:p>
            <a:r>
              <a:rPr lang="en-US" dirty="0"/>
              <a:t>Footnote 5 revised for HEPA filter location with a note to the </a:t>
            </a:r>
            <a:r>
              <a:rPr lang="en-US" dirty="0" err="1"/>
              <a:t>exceotion</a:t>
            </a:r>
            <a:r>
              <a:rPr lang="en-US" dirty="0"/>
              <a:t> in ASHRAE 170, Section 7.2.2(c)</a:t>
            </a:r>
          </a:p>
          <a:p>
            <a:endParaRPr lang="en-US" dirty="0"/>
          </a:p>
        </p:txBody>
      </p:sp>
      <p:sp>
        <p:nvSpPr>
          <p:cNvPr id="4" name="Slide Number Placeholder 3"/>
          <p:cNvSpPr>
            <a:spLocks noGrp="1"/>
          </p:cNvSpPr>
          <p:nvPr>
            <p:ph type="sldNum" sz="quarter" idx="5"/>
          </p:nvPr>
        </p:nvSpPr>
        <p:spPr/>
        <p:txBody>
          <a:bodyPr/>
          <a:lstStyle/>
          <a:p>
            <a:fld id="{67D10061-3160-4FC3-932C-240D700A9AD6}" type="slidenum">
              <a:rPr lang="en-US" smtClean="0"/>
              <a:t>35</a:t>
            </a:fld>
            <a:endParaRPr lang="en-US"/>
          </a:p>
        </p:txBody>
      </p:sp>
    </p:spTree>
    <p:extLst>
      <p:ext uri="{BB962C8B-B14F-4D97-AF65-F5344CB8AC3E}">
        <p14:creationId xmlns:p14="http://schemas.microsoft.com/office/powerpoint/2010/main" val="5352020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List of Sensitive spaces that require humidity control was revised to provide a single room type per item. Also picked up similar room types in CBC Section 1224. Class 2 imaging and procedure added to list.</a:t>
            </a:r>
          </a:p>
        </p:txBody>
      </p:sp>
      <p:sp>
        <p:nvSpPr>
          <p:cNvPr id="4" name="Slide Number Placeholder 3"/>
          <p:cNvSpPr>
            <a:spLocks noGrp="1"/>
          </p:cNvSpPr>
          <p:nvPr>
            <p:ph type="sldNum" sz="quarter" idx="5"/>
          </p:nvPr>
        </p:nvSpPr>
        <p:spPr/>
        <p:txBody>
          <a:bodyPr/>
          <a:lstStyle/>
          <a:p>
            <a:fld id="{67D10061-3160-4FC3-932C-240D700A9AD6}" type="slidenum">
              <a:rPr lang="en-US" smtClean="0"/>
              <a:t>6</a:t>
            </a:fld>
            <a:endParaRPr lang="en-US"/>
          </a:p>
        </p:txBody>
      </p:sp>
    </p:spTree>
    <p:extLst>
      <p:ext uri="{BB962C8B-B14F-4D97-AF65-F5344CB8AC3E}">
        <p14:creationId xmlns:p14="http://schemas.microsoft.com/office/powerpoint/2010/main" val="268178560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OSHPD 1R removed from this requirement.</a:t>
            </a:r>
          </a:p>
          <a:p>
            <a:r>
              <a:rPr lang="en-US" dirty="0"/>
              <a:t>Duct length for alignment of boxes reduced to the model code length limitation.</a:t>
            </a:r>
          </a:p>
          <a:p>
            <a:r>
              <a:rPr lang="en-US" dirty="0"/>
              <a:t>Last sentence provided to coordinate with the building code requirement in Section 717.5.4 where dampers are omitted in the corridor, duct work in that portion of ductwork are required to be steel.</a:t>
            </a:r>
          </a:p>
        </p:txBody>
      </p:sp>
      <p:sp>
        <p:nvSpPr>
          <p:cNvPr id="4" name="Slide Number Placeholder 3"/>
          <p:cNvSpPr>
            <a:spLocks noGrp="1"/>
          </p:cNvSpPr>
          <p:nvPr>
            <p:ph type="sldNum" sz="quarter" idx="5"/>
          </p:nvPr>
        </p:nvSpPr>
        <p:spPr/>
        <p:txBody>
          <a:bodyPr/>
          <a:lstStyle/>
          <a:p>
            <a:fld id="{67D10061-3160-4FC3-932C-240D700A9AD6}" type="slidenum">
              <a:rPr lang="en-US" smtClean="0"/>
              <a:t>36</a:t>
            </a:fld>
            <a:endParaRPr lang="en-US"/>
          </a:p>
        </p:txBody>
      </p:sp>
    </p:spTree>
    <p:extLst>
      <p:ext uri="{BB962C8B-B14F-4D97-AF65-F5344CB8AC3E}">
        <p14:creationId xmlns:p14="http://schemas.microsoft.com/office/powerpoint/2010/main" val="26859893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OSHPD 1R and 2 removed form the banner. This applies to sensitive spaces found in OSHPD 1 or 3 surgical clinics.</a:t>
            </a:r>
          </a:p>
          <a:p>
            <a:r>
              <a:rPr lang="en-US" dirty="0"/>
              <a:t>The list of rooms this applies to was coordinated with the room similar room types in the Building Code.</a:t>
            </a:r>
          </a:p>
          <a:p>
            <a:r>
              <a:rPr lang="en-US" dirty="0"/>
              <a:t>605.3 was updated to HEPA only per the national standard.</a:t>
            </a:r>
          </a:p>
        </p:txBody>
      </p:sp>
      <p:sp>
        <p:nvSpPr>
          <p:cNvPr id="4" name="Slide Number Placeholder 3"/>
          <p:cNvSpPr>
            <a:spLocks noGrp="1"/>
          </p:cNvSpPr>
          <p:nvPr>
            <p:ph type="sldNum" sz="quarter" idx="5"/>
          </p:nvPr>
        </p:nvSpPr>
        <p:spPr/>
        <p:txBody>
          <a:bodyPr/>
          <a:lstStyle/>
          <a:p>
            <a:fld id="{67D10061-3160-4FC3-932C-240D700A9AD6}" type="slidenum">
              <a:rPr lang="en-US" smtClean="0"/>
              <a:t>37</a:t>
            </a:fld>
            <a:endParaRPr lang="en-US"/>
          </a:p>
        </p:txBody>
      </p:sp>
    </p:spTree>
    <p:extLst>
      <p:ext uri="{BB962C8B-B14F-4D97-AF65-F5344CB8AC3E}">
        <p14:creationId xmlns:p14="http://schemas.microsoft.com/office/powerpoint/2010/main" val="30502090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was a holdover from the intervening cycle.  The SFM removed group I02.1 occupancies from the Building Code.</a:t>
            </a:r>
          </a:p>
        </p:txBody>
      </p:sp>
      <p:sp>
        <p:nvSpPr>
          <p:cNvPr id="4" name="Slide Number Placeholder 3"/>
          <p:cNvSpPr>
            <a:spLocks noGrp="1"/>
          </p:cNvSpPr>
          <p:nvPr>
            <p:ph type="sldNum" sz="quarter" idx="5"/>
          </p:nvPr>
        </p:nvSpPr>
        <p:spPr/>
        <p:txBody>
          <a:bodyPr/>
          <a:lstStyle/>
          <a:p>
            <a:fld id="{67D10061-3160-4FC3-932C-240D700A9AD6}" type="slidenum">
              <a:rPr lang="en-US" smtClean="0"/>
              <a:t>38</a:t>
            </a:fld>
            <a:endParaRPr lang="en-US"/>
          </a:p>
        </p:txBody>
      </p:sp>
    </p:spTree>
    <p:extLst>
      <p:ext uri="{BB962C8B-B14F-4D97-AF65-F5344CB8AC3E}">
        <p14:creationId xmlns:p14="http://schemas.microsoft.com/office/powerpoint/2010/main" val="20773243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referenced standard quoted in Table 4-B for HEPA filtration was added to the Table.</a:t>
            </a:r>
          </a:p>
        </p:txBody>
      </p:sp>
      <p:sp>
        <p:nvSpPr>
          <p:cNvPr id="4" name="Slide Number Placeholder 3"/>
          <p:cNvSpPr>
            <a:spLocks noGrp="1"/>
          </p:cNvSpPr>
          <p:nvPr>
            <p:ph type="sldNum" sz="quarter" idx="5"/>
          </p:nvPr>
        </p:nvSpPr>
        <p:spPr/>
        <p:txBody>
          <a:bodyPr/>
          <a:lstStyle/>
          <a:p>
            <a:fld id="{67D10061-3160-4FC3-932C-240D700A9AD6}" type="slidenum">
              <a:rPr lang="en-US" smtClean="0"/>
              <a:t>39</a:t>
            </a:fld>
            <a:endParaRPr lang="en-US"/>
          </a:p>
        </p:txBody>
      </p:sp>
    </p:spTree>
    <p:extLst>
      <p:ext uri="{BB962C8B-B14F-4D97-AF65-F5344CB8AC3E}">
        <p14:creationId xmlns:p14="http://schemas.microsoft.com/office/powerpoint/2010/main" val="228806145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change in item ‘c’ is a minimum flow to prevent legionella growth. Public handwashing fixture in waiting rooms still  must comply with Title 20 for .5gpm.</a:t>
            </a:r>
          </a:p>
          <a:p>
            <a:r>
              <a:rPr lang="en-US" dirty="0"/>
              <a:t>Item d revises the tolerance on the 180 degree spout to reflect models on the market.</a:t>
            </a:r>
          </a:p>
        </p:txBody>
      </p:sp>
      <p:sp>
        <p:nvSpPr>
          <p:cNvPr id="4" name="Slide Number Placeholder 3"/>
          <p:cNvSpPr>
            <a:spLocks noGrp="1"/>
          </p:cNvSpPr>
          <p:nvPr>
            <p:ph type="sldNum" sz="quarter" idx="5"/>
          </p:nvPr>
        </p:nvSpPr>
        <p:spPr/>
        <p:txBody>
          <a:bodyPr/>
          <a:lstStyle/>
          <a:p>
            <a:fld id="{67D10061-3160-4FC3-932C-240D700A9AD6}" type="slidenum">
              <a:rPr lang="en-US" smtClean="0"/>
              <a:t>41</a:t>
            </a:fld>
            <a:endParaRPr lang="en-US"/>
          </a:p>
        </p:txBody>
      </p:sp>
    </p:spTree>
    <p:extLst>
      <p:ext uri="{BB962C8B-B14F-4D97-AF65-F5344CB8AC3E}">
        <p14:creationId xmlns:p14="http://schemas.microsoft.com/office/powerpoint/2010/main" val="55052539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Scrub sink controls will no longer reference the handwashing fixture section. Operation with upper extremities is required.</a:t>
            </a:r>
          </a:p>
          <a:p>
            <a:r>
              <a:rPr lang="en-US" dirty="0"/>
              <a:t>Wrist blades for temperature control is permitted for presetting temperature (FGI).</a:t>
            </a:r>
          </a:p>
        </p:txBody>
      </p:sp>
      <p:sp>
        <p:nvSpPr>
          <p:cNvPr id="4" name="Slide Number Placeholder 3"/>
          <p:cNvSpPr>
            <a:spLocks noGrp="1"/>
          </p:cNvSpPr>
          <p:nvPr>
            <p:ph type="sldNum" sz="quarter" idx="5"/>
          </p:nvPr>
        </p:nvSpPr>
        <p:spPr/>
        <p:txBody>
          <a:bodyPr/>
          <a:lstStyle/>
          <a:p>
            <a:fld id="{67D10061-3160-4FC3-932C-240D700A9AD6}" type="slidenum">
              <a:rPr lang="en-US" smtClean="0"/>
              <a:t>42</a:t>
            </a:fld>
            <a:endParaRPr lang="en-US"/>
          </a:p>
        </p:txBody>
      </p:sp>
    </p:spTree>
    <p:extLst>
      <p:ext uri="{BB962C8B-B14F-4D97-AF65-F5344CB8AC3E}">
        <p14:creationId xmlns:p14="http://schemas.microsoft.com/office/powerpoint/2010/main" val="40618580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Removing OSHPD amendment for general code requirement pointing to Chapter 13.</a:t>
            </a:r>
          </a:p>
        </p:txBody>
      </p:sp>
      <p:sp>
        <p:nvSpPr>
          <p:cNvPr id="4" name="Slide Number Placeholder 3"/>
          <p:cNvSpPr>
            <a:spLocks noGrp="1"/>
          </p:cNvSpPr>
          <p:nvPr>
            <p:ph type="sldNum" sz="quarter" idx="5"/>
          </p:nvPr>
        </p:nvSpPr>
        <p:spPr/>
        <p:txBody>
          <a:bodyPr/>
          <a:lstStyle/>
          <a:p>
            <a:fld id="{67D10061-3160-4FC3-932C-240D700A9AD6}" type="slidenum">
              <a:rPr lang="en-US" smtClean="0"/>
              <a:t>43</a:t>
            </a:fld>
            <a:endParaRPr lang="en-US"/>
          </a:p>
        </p:txBody>
      </p:sp>
    </p:spTree>
    <p:extLst>
      <p:ext uri="{BB962C8B-B14F-4D97-AF65-F5344CB8AC3E}">
        <p14:creationId xmlns:p14="http://schemas.microsoft.com/office/powerpoint/2010/main" val="171063690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Adding a second exception for public waiting rooms serving 10 or less.  </a:t>
            </a:r>
          </a:p>
          <a:p>
            <a:r>
              <a:rPr lang="en-US" dirty="0"/>
              <a:t>This will help clarify requirements for small clinics and remote waiting areas</a:t>
            </a:r>
          </a:p>
        </p:txBody>
      </p:sp>
      <p:sp>
        <p:nvSpPr>
          <p:cNvPr id="4" name="Slide Number Placeholder 3"/>
          <p:cNvSpPr>
            <a:spLocks noGrp="1"/>
          </p:cNvSpPr>
          <p:nvPr>
            <p:ph type="sldNum" sz="quarter" idx="5"/>
          </p:nvPr>
        </p:nvSpPr>
        <p:spPr/>
        <p:txBody>
          <a:bodyPr/>
          <a:lstStyle/>
          <a:p>
            <a:fld id="{67D10061-3160-4FC3-932C-240D700A9AD6}" type="slidenum">
              <a:rPr lang="en-US" smtClean="0"/>
              <a:t>44</a:t>
            </a:fld>
            <a:endParaRPr lang="en-US"/>
          </a:p>
        </p:txBody>
      </p:sp>
    </p:spTree>
    <p:extLst>
      <p:ext uri="{BB962C8B-B14F-4D97-AF65-F5344CB8AC3E}">
        <p14:creationId xmlns:p14="http://schemas.microsoft.com/office/powerpoint/2010/main" val="35497037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Clarifying this is for potable water piping of the domestic water provisions for the scope of chapter 6 and not all water. Sometimes this amendment is confused with all piping in the building.</a:t>
            </a:r>
          </a:p>
          <a:p>
            <a:r>
              <a:rPr lang="en-US" dirty="0"/>
              <a:t>OSHPD removed from amendment, banner identifies adopting agency.</a:t>
            </a:r>
          </a:p>
        </p:txBody>
      </p:sp>
      <p:sp>
        <p:nvSpPr>
          <p:cNvPr id="4" name="Slide Number Placeholder 3"/>
          <p:cNvSpPr>
            <a:spLocks noGrp="1"/>
          </p:cNvSpPr>
          <p:nvPr>
            <p:ph type="sldNum" sz="quarter" idx="5"/>
          </p:nvPr>
        </p:nvSpPr>
        <p:spPr/>
        <p:txBody>
          <a:bodyPr/>
          <a:lstStyle/>
          <a:p>
            <a:fld id="{67D10061-3160-4FC3-932C-240D700A9AD6}" type="slidenum">
              <a:rPr lang="en-US" smtClean="0"/>
              <a:t>45</a:t>
            </a:fld>
            <a:endParaRPr lang="en-US"/>
          </a:p>
        </p:txBody>
      </p:sp>
    </p:spTree>
    <p:extLst>
      <p:ext uri="{BB962C8B-B14F-4D97-AF65-F5344CB8AC3E}">
        <p14:creationId xmlns:p14="http://schemas.microsoft.com/office/powerpoint/2010/main" val="210858450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Bringing in timing of disinfection from ASHRAE 188/G12. If disinfection is done too early, the water can age and cause issues.</a:t>
            </a:r>
          </a:p>
        </p:txBody>
      </p:sp>
      <p:sp>
        <p:nvSpPr>
          <p:cNvPr id="4" name="Slide Number Placeholder 3"/>
          <p:cNvSpPr>
            <a:spLocks noGrp="1"/>
          </p:cNvSpPr>
          <p:nvPr>
            <p:ph type="sldNum" sz="quarter" idx="5"/>
          </p:nvPr>
        </p:nvSpPr>
        <p:spPr/>
        <p:txBody>
          <a:bodyPr/>
          <a:lstStyle/>
          <a:p>
            <a:fld id="{67D10061-3160-4FC3-932C-240D700A9AD6}" type="slidenum">
              <a:rPr lang="en-US" smtClean="0"/>
              <a:t>46</a:t>
            </a:fld>
            <a:endParaRPr lang="en-US"/>
          </a:p>
        </p:txBody>
      </p:sp>
    </p:spTree>
    <p:extLst>
      <p:ext uri="{BB962C8B-B14F-4D97-AF65-F5344CB8AC3E}">
        <p14:creationId xmlns:p14="http://schemas.microsoft.com/office/powerpoint/2010/main" val="40774404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OSHPD amendment calling out Table 4-A moved to separate paragraph.  Additional ventilation requirements from 402.1.2 included in amendment relating to ASHRAE 62.1 for spaces not under Table 4-A.</a:t>
            </a:r>
          </a:p>
        </p:txBody>
      </p:sp>
      <p:sp>
        <p:nvSpPr>
          <p:cNvPr id="4" name="Slide Number Placeholder 3"/>
          <p:cNvSpPr>
            <a:spLocks noGrp="1"/>
          </p:cNvSpPr>
          <p:nvPr>
            <p:ph type="sldNum" sz="quarter" idx="5"/>
          </p:nvPr>
        </p:nvSpPr>
        <p:spPr/>
        <p:txBody>
          <a:bodyPr/>
          <a:lstStyle/>
          <a:p>
            <a:fld id="{67D10061-3160-4FC3-932C-240D700A9AD6}" type="slidenum">
              <a:rPr lang="en-US" smtClean="0"/>
              <a:t>8</a:t>
            </a:fld>
            <a:endParaRPr lang="en-US"/>
          </a:p>
        </p:txBody>
      </p:sp>
    </p:spTree>
    <p:extLst>
      <p:ext uri="{BB962C8B-B14F-4D97-AF65-F5344CB8AC3E}">
        <p14:creationId xmlns:p14="http://schemas.microsoft.com/office/powerpoint/2010/main" val="319431235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footnotes were revised to coordinate with he retail food code requirements.</a:t>
            </a:r>
          </a:p>
        </p:txBody>
      </p:sp>
      <p:sp>
        <p:nvSpPr>
          <p:cNvPr id="4" name="Slide Number Placeholder 3"/>
          <p:cNvSpPr>
            <a:spLocks noGrp="1"/>
          </p:cNvSpPr>
          <p:nvPr>
            <p:ph type="sldNum" sz="quarter" idx="5"/>
          </p:nvPr>
        </p:nvSpPr>
        <p:spPr/>
        <p:txBody>
          <a:bodyPr/>
          <a:lstStyle/>
          <a:p>
            <a:fld id="{67D10061-3160-4FC3-932C-240D700A9AD6}" type="slidenum">
              <a:rPr lang="en-US" smtClean="0"/>
              <a:t>47</a:t>
            </a:fld>
            <a:endParaRPr lang="en-US"/>
          </a:p>
        </p:txBody>
      </p:sp>
    </p:spTree>
    <p:extLst>
      <p:ext uri="{BB962C8B-B14F-4D97-AF65-F5344CB8AC3E}">
        <p14:creationId xmlns:p14="http://schemas.microsoft.com/office/powerpoint/2010/main" val="152396966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minimum temperature is to keep the water temperature out of the legionella growth range. ASHRAE Guideline 12, CPC Appendix N.</a:t>
            </a:r>
          </a:p>
        </p:txBody>
      </p:sp>
      <p:sp>
        <p:nvSpPr>
          <p:cNvPr id="4" name="Slide Number Placeholder 3"/>
          <p:cNvSpPr>
            <a:spLocks noGrp="1"/>
          </p:cNvSpPr>
          <p:nvPr>
            <p:ph type="sldNum" sz="quarter" idx="5"/>
          </p:nvPr>
        </p:nvSpPr>
        <p:spPr/>
        <p:txBody>
          <a:bodyPr/>
          <a:lstStyle/>
          <a:p>
            <a:fld id="{67D10061-3160-4FC3-932C-240D700A9AD6}" type="slidenum">
              <a:rPr lang="en-US" smtClean="0"/>
              <a:t>48</a:t>
            </a:fld>
            <a:endParaRPr lang="en-US"/>
          </a:p>
        </p:txBody>
      </p:sp>
    </p:spTree>
    <p:extLst>
      <p:ext uri="{BB962C8B-B14F-4D97-AF65-F5344CB8AC3E}">
        <p14:creationId xmlns:p14="http://schemas.microsoft.com/office/powerpoint/2010/main" val="229014073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hot water return piping can be as low as 105F which is in the legionella growth range, returning the water through the 140F tank will reduce legionella.</a:t>
            </a:r>
          </a:p>
          <a:p>
            <a:r>
              <a:rPr lang="en-US" dirty="0"/>
              <a:t>Hot </a:t>
            </a:r>
            <a:r>
              <a:rPr lang="en-US" dirty="0" err="1"/>
              <a:t>waer</a:t>
            </a:r>
            <a:r>
              <a:rPr lang="en-US" dirty="0"/>
              <a:t> branch piping is revised to 10ft - FGI</a:t>
            </a:r>
          </a:p>
        </p:txBody>
      </p:sp>
      <p:sp>
        <p:nvSpPr>
          <p:cNvPr id="4" name="Slide Number Placeholder 3"/>
          <p:cNvSpPr>
            <a:spLocks noGrp="1"/>
          </p:cNvSpPr>
          <p:nvPr>
            <p:ph type="sldNum" sz="quarter" idx="5"/>
          </p:nvPr>
        </p:nvSpPr>
        <p:spPr/>
        <p:txBody>
          <a:bodyPr/>
          <a:lstStyle/>
          <a:p>
            <a:fld id="{67D10061-3160-4FC3-932C-240D700A9AD6}" type="slidenum">
              <a:rPr lang="en-US" smtClean="0"/>
              <a:t>49</a:t>
            </a:fld>
            <a:endParaRPr lang="en-US"/>
          </a:p>
        </p:txBody>
      </p:sp>
    </p:spTree>
    <p:extLst>
      <p:ext uri="{BB962C8B-B14F-4D97-AF65-F5344CB8AC3E}">
        <p14:creationId xmlns:p14="http://schemas.microsoft.com/office/powerpoint/2010/main" val="99226214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OSHPD Banner moved to 614.0.</a:t>
            </a:r>
          </a:p>
          <a:p>
            <a:r>
              <a:rPr lang="en-US" dirty="0" err="1"/>
              <a:t>Reivised</a:t>
            </a:r>
            <a:r>
              <a:rPr lang="en-US" dirty="0"/>
              <a:t> AAMI standard RD 62 to  current 23500-2 and -3 standard.</a:t>
            </a:r>
          </a:p>
        </p:txBody>
      </p:sp>
      <p:sp>
        <p:nvSpPr>
          <p:cNvPr id="4" name="Slide Number Placeholder 3"/>
          <p:cNvSpPr>
            <a:spLocks noGrp="1"/>
          </p:cNvSpPr>
          <p:nvPr>
            <p:ph type="sldNum" sz="quarter" idx="5"/>
          </p:nvPr>
        </p:nvSpPr>
        <p:spPr/>
        <p:txBody>
          <a:bodyPr/>
          <a:lstStyle/>
          <a:p>
            <a:fld id="{67D10061-3160-4FC3-932C-240D700A9AD6}" type="slidenum">
              <a:rPr lang="en-US" smtClean="0"/>
              <a:t>50</a:t>
            </a:fld>
            <a:endParaRPr lang="en-US"/>
          </a:p>
        </p:txBody>
      </p:sp>
    </p:spTree>
    <p:extLst>
      <p:ext uri="{BB962C8B-B14F-4D97-AF65-F5344CB8AC3E}">
        <p14:creationId xmlns:p14="http://schemas.microsoft.com/office/powerpoint/2010/main" val="334667814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615.4.2 revised to 616.2</a:t>
            </a:r>
          </a:p>
          <a:p>
            <a:r>
              <a:rPr lang="en-US" dirty="0"/>
              <a:t>New section 616.3 added to provide performance requirement for storage tanks.  Large water storage tanks are not recommended except for emergency storage due to water quality issues. </a:t>
            </a:r>
          </a:p>
          <a:p>
            <a:r>
              <a:rPr lang="en-US" dirty="0"/>
              <a:t>This new section will acknowledge the design requirements to provide a clean water storage. </a:t>
            </a:r>
          </a:p>
        </p:txBody>
      </p:sp>
      <p:sp>
        <p:nvSpPr>
          <p:cNvPr id="4" name="Slide Number Placeholder 3"/>
          <p:cNvSpPr>
            <a:spLocks noGrp="1"/>
          </p:cNvSpPr>
          <p:nvPr>
            <p:ph type="sldNum" sz="quarter" idx="5"/>
          </p:nvPr>
        </p:nvSpPr>
        <p:spPr/>
        <p:txBody>
          <a:bodyPr/>
          <a:lstStyle/>
          <a:p>
            <a:fld id="{67D10061-3160-4FC3-932C-240D700A9AD6}" type="slidenum">
              <a:rPr lang="en-US" smtClean="0"/>
              <a:t>51</a:t>
            </a:fld>
            <a:endParaRPr lang="en-US"/>
          </a:p>
        </p:txBody>
      </p:sp>
    </p:spTree>
    <p:extLst>
      <p:ext uri="{BB962C8B-B14F-4D97-AF65-F5344CB8AC3E}">
        <p14:creationId xmlns:p14="http://schemas.microsoft.com/office/powerpoint/2010/main" val="121864839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SPC-4D added to coordinate with California Administrative Code and Building Code requirements.</a:t>
            </a:r>
          </a:p>
        </p:txBody>
      </p:sp>
      <p:sp>
        <p:nvSpPr>
          <p:cNvPr id="4" name="Slide Number Placeholder 3"/>
          <p:cNvSpPr>
            <a:spLocks noGrp="1"/>
          </p:cNvSpPr>
          <p:nvPr>
            <p:ph type="sldNum" sz="quarter" idx="5"/>
          </p:nvPr>
        </p:nvSpPr>
        <p:spPr/>
        <p:txBody>
          <a:bodyPr/>
          <a:lstStyle/>
          <a:p>
            <a:fld id="{67D10061-3160-4FC3-932C-240D700A9AD6}" type="slidenum">
              <a:rPr lang="en-US" smtClean="0"/>
              <a:t>52</a:t>
            </a:fld>
            <a:endParaRPr lang="en-US"/>
          </a:p>
        </p:txBody>
      </p:sp>
    </p:spTree>
    <p:extLst>
      <p:ext uri="{BB962C8B-B14F-4D97-AF65-F5344CB8AC3E}">
        <p14:creationId xmlns:p14="http://schemas.microsoft.com/office/powerpoint/2010/main" val="161566852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Referenced standards added AAMI 23500-2, -3 standards for dialysis.</a:t>
            </a:r>
          </a:p>
        </p:txBody>
      </p:sp>
      <p:sp>
        <p:nvSpPr>
          <p:cNvPr id="4" name="Slide Number Placeholder 3"/>
          <p:cNvSpPr>
            <a:spLocks noGrp="1"/>
          </p:cNvSpPr>
          <p:nvPr>
            <p:ph type="sldNum" sz="quarter" idx="5"/>
          </p:nvPr>
        </p:nvSpPr>
        <p:spPr/>
        <p:txBody>
          <a:bodyPr/>
          <a:lstStyle/>
          <a:p>
            <a:fld id="{67D10061-3160-4FC3-932C-240D700A9AD6}" type="slidenum">
              <a:rPr lang="en-US" smtClean="0"/>
              <a:t>53</a:t>
            </a:fld>
            <a:endParaRPr lang="en-US"/>
          </a:p>
        </p:txBody>
      </p:sp>
    </p:spTree>
    <p:extLst>
      <p:ext uri="{BB962C8B-B14F-4D97-AF65-F5344CB8AC3E}">
        <p14:creationId xmlns:p14="http://schemas.microsoft.com/office/powerpoint/2010/main" val="13376047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UMC adopts the 2021 edition of ASHRAE 170.  OSHPD amendment revised as the 2013 addendum through ae is no longer applicable. </a:t>
            </a:r>
          </a:p>
          <a:p>
            <a:r>
              <a:rPr lang="en-US" dirty="0"/>
              <a:t>OSHPD amendments in Chapter 4 revised to align with the 2021 edition of ASHRAE 170.</a:t>
            </a:r>
          </a:p>
          <a:p>
            <a:r>
              <a:rPr lang="en-US" dirty="0"/>
              <a:t>Stricken out language was moved to Section 402.1.1 shown in previous slide.\</a:t>
            </a:r>
          </a:p>
          <a:p>
            <a:r>
              <a:rPr lang="en-US" dirty="0"/>
              <a:t>Second to last sentence added to clarify requirements between ASHRAE 170 and OSHPD amendments. ASHRAE 170 is adopted by model code. OSHPD amendments do not address all items in 170. The BSU is working to align the existing OSHPD amendments with ASHRAE 170, btu some conflicts may arise.</a:t>
            </a:r>
          </a:p>
        </p:txBody>
      </p:sp>
      <p:sp>
        <p:nvSpPr>
          <p:cNvPr id="4" name="Slide Number Placeholder 3"/>
          <p:cNvSpPr>
            <a:spLocks noGrp="1"/>
          </p:cNvSpPr>
          <p:nvPr>
            <p:ph type="sldNum" sz="quarter" idx="5"/>
          </p:nvPr>
        </p:nvSpPr>
        <p:spPr/>
        <p:txBody>
          <a:bodyPr/>
          <a:lstStyle/>
          <a:p>
            <a:fld id="{67D10061-3160-4FC3-932C-240D700A9AD6}" type="slidenum">
              <a:rPr lang="en-US" smtClean="0"/>
              <a:t>9</a:t>
            </a:fld>
            <a:endParaRPr lang="en-US"/>
          </a:p>
        </p:txBody>
      </p:sp>
    </p:spTree>
    <p:extLst>
      <p:ext uri="{BB962C8B-B14F-4D97-AF65-F5344CB8AC3E}">
        <p14:creationId xmlns:p14="http://schemas.microsoft.com/office/powerpoint/2010/main" val="9863386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406 is removing the amendment for OSHPD 1R. Food preparation is also being removed from the section. Food preparation is included in Table 4-A and 170 and is not a dirty room as the other room types in this section.</a:t>
            </a:r>
          </a:p>
        </p:txBody>
      </p:sp>
      <p:sp>
        <p:nvSpPr>
          <p:cNvPr id="4" name="Slide Number Placeholder 3"/>
          <p:cNvSpPr>
            <a:spLocks noGrp="1"/>
          </p:cNvSpPr>
          <p:nvPr>
            <p:ph type="sldNum" sz="quarter" idx="5"/>
          </p:nvPr>
        </p:nvSpPr>
        <p:spPr/>
        <p:txBody>
          <a:bodyPr/>
          <a:lstStyle/>
          <a:p>
            <a:fld id="{67D10061-3160-4FC3-932C-240D700A9AD6}" type="slidenum">
              <a:rPr lang="en-US" smtClean="0"/>
              <a:t>10</a:t>
            </a:fld>
            <a:endParaRPr lang="en-US"/>
          </a:p>
        </p:txBody>
      </p:sp>
    </p:spTree>
    <p:extLst>
      <p:ext uri="{BB962C8B-B14F-4D97-AF65-F5344CB8AC3E}">
        <p14:creationId xmlns:p14="http://schemas.microsoft.com/office/powerpoint/2010/main" val="23699917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407.2.2.1 is added to bring in the requirement for exhaust height discharge for specific spaces of infection control in accordance with ASHRAE 170.</a:t>
            </a:r>
          </a:p>
          <a:p>
            <a:endParaRPr lang="en-US" dirty="0"/>
          </a:p>
        </p:txBody>
      </p:sp>
      <p:sp>
        <p:nvSpPr>
          <p:cNvPr id="4" name="Slide Number Placeholder 3"/>
          <p:cNvSpPr>
            <a:spLocks noGrp="1"/>
          </p:cNvSpPr>
          <p:nvPr>
            <p:ph type="sldNum" sz="quarter" idx="5"/>
          </p:nvPr>
        </p:nvSpPr>
        <p:spPr/>
        <p:txBody>
          <a:bodyPr/>
          <a:lstStyle/>
          <a:p>
            <a:fld id="{67D10061-3160-4FC3-932C-240D700A9AD6}" type="slidenum">
              <a:rPr lang="en-US" smtClean="0"/>
              <a:t>12</a:t>
            </a:fld>
            <a:endParaRPr lang="en-US"/>
          </a:p>
        </p:txBody>
      </p:sp>
    </p:spTree>
    <p:extLst>
      <p:ext uri="{BB962C8B-B14F-4D97-AF65-F5344CB8AC3E}">
        <p14:creationId xmlns:p14="http://schemas.microsoft.com/office/powerpoint/2010/main" val="24897134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new sentence is being added to clarify air flow values must still provide the minimum required pressurization when balancing.  Some air balance tolerances can be 10%. Where an air flow value can be within 10% and be within tolerances of the approved plans, the required pressure differentials must also be provided. </a:t>
            </a:r>
          </a:p>
        </p:txBody>
      </p:sp>
      <p:sp>
        <p:nvSpPr>
          <p:cNvPr id="4" name="Slide Number Placeholder 3"/>
          <p:cNvSpPr>
            <a:spLocks noGrp="1"/>
          </p:cNvSpPr>
          <p:nvPr>
            <p:ph type="sldNum" sz="quarter" idx="5"/>
          </p:nvPr>
        </p:nvSpPr>
        <p:spPr/>
        <p:txBody>
          <a:bodyPr/>
          <a:lstStyle/>
          <a:p>
            <a:fld id="{67D10061-3160-4FC3-932C-240D700A9AD6}" type="slidenum">
              <a:rPr lang="en-US" smtClean="0"/>
              <a:t>13</a:t>
            </a:fld>
            <a:endParaRPr lang="en-US"/>
          </a:p>
        </p:txBody>
      </p:sp>
    </p:spTree>
    <p:extLst>
      <p:ext uri="{BB962C8B-B14F-4D97-AF65-F5344CB8AC3E}">
        <p14:creationId xmlns:p14="http://schemas.microsoft.com/office/powerpoint/2010/main" val="20182767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407.4 was revised to clarify the requirements.  Section 420 pointing to the ASHRAE 170 requirements for air distribution devices was moved into Section 407.4.1.1</a:t>
            </a:r>
          </a:p>
          <a:p>
            <a:r>
              <a:rPr lang="en-US" dirty="0"/>
              <a:t>The supply outlet short circuiting requirement is a general requirement for all locations and was moved to 407.4.1.2.</a:t>
            </a:r>
          </a:p>
          <a:p>
            <a:r>
              <a:rPr lang="en-US" dirty="0"/>
              <a:t>407.4.1.1 was moved and split into Sections 407.4.1.3-407.4.1.6. The large paragraph included supply and return/exhaust requirements for operating and morgues. The clean operating room requirements were located together and the morgue and autopsy requirements were put into a separate sub section.</a:t>
            </a:r>
          </a:p>
        </p:txBody>
      </p:sp>
      <p:sp>
        <p:nvSpPr>
          <p:cNvPr id="4" name="Slide Number Placeholder 3"/>
          <p:cNvSpPr>
            <a:spLocks noGrp="1"/>
          </p:cNvSpPr>
          <p:nvPr>
            <p:ph type="sldNum" sz="quarter" idx="5"/>
          </p:nvPr>
        </p:nvSpPr>
        <p:spPr/>
        <p:txBody>
          <a:bodyPr/>
          <a:lstStyle/>
          <a:p>
            <a:fld id="{67D10061-3160-4FC3-932C-240D700A9AD6}" type="slidenum">
              <a:rPr lang="en-US" smtClean="0"/>
              <a:t>14</a:t>
            </a:fld>
            <a:endParaRPr lang="en-US"/>
          </a:p>
        </p:txBody>
      </p:sp>
    </p:spTree>
    <p:extLst>
      <p:ext uri="{BB962C8B-B14F-4D97-AF65-F5344CB8AC3E}">
        <p14:creationId xmlns:p14="http://schemas.microsoft.com/office/powerpoint/2010/main" val="25083285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9/1/2026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
        <p:nvSpPr>
          <p:cNvPr id="7" name="Rectangle 6">
            <a:extLst>
              <a:ext uri="{FF2B5EF4-FFF2-40B4-BE49-F238E27FC236}">
                <a16:creationId xmlns:a16="http://schemas.microsoft.com/office/drawing/2014/main" id="{1EE5A9B9-F875-446F-9EC6-FDD4341FA695}"/>
              </a:ext>
            </a:extLst>
          </p:cNvPr>
          <p:cNvSpPr/>
          <p:nvPr userDrawn="1"/>
        </p:nvSpPr>
        <p:spPr>
          <a:xfrm>
            <a:off x="-4064" y="0"/>
            <a:ext cx="12192000" cy="6858000"/>
          </a:xfrm>
          <a:prstGeom prst="rect">
            <a:avLst/>
          </a:prstGeom>
          <a:gradFill>
            <a:gsLst>
              <a:gs pos="0">
                <a:srgbClr val="174993"/>
              </a:gs>
              <a:gs pos="54000">
                <a:srgbClr val="2A73DE"/>
              </a:gs>
              <a:gs pos="100000">
                <a:srgbClr val="174993"/>
              </a:gs>
            </a:gsLst>
            <a:lin ang="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8" name="Picture 7">
            <a:extLst>
              <a:ext uri="{FF2B5EF4-FFF2-40B4-BE49-F238E27FC236}">
                <a16:creationId xmlns:a16="http://schemas.microsoft.com/office/drawing/2014/main" id="{A0347C11-247C-44ED-8573-FCDE6F767E5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238067" y="435387"/>
            <a:ext cx="1658443" cy="1031904"/>
          </a:xfrm>
          <a:prstGeom prst="rect">
            <a:avLst/>
          </a:prstGeom>
        </p:spPr>
      </p:pic>
    </p:spTree>
    <p:extLst>
      <p:ext uri="{BB962C8B-B14F-4D97-AF65-F5344CB8AC3E}">
        <p14:creationId xmlns:p14="http://schemas.microsoft.com/office/powerpoint/2010/main" val="14494263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9/1/2026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536683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9/1/2026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982273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9/1/2026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6058224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9/1/2026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2262822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9/1/2026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425350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9/1/2026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82878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9/1/2026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1107866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9/1/2026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0243458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9/1/2026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054631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9/1/2026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8314259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9/1/2026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
        <p:nvSpPr>
          <p:cNvPr id="7" name="Rectangle 6">
            <a:extLst>
              <a:ext uri="{FF2B5EF4-FFF2-40B4-BE49-F238E27FC236}">
                <a16:creationId xmlns:a16="http://schemas.microsoft.com/office/drawing/2014/main" id="{B92D39F3-D6B4-4E3F-9578-4E613EC334D1}"/>
              </a:ext>
            </a:extLst>
          </p:cNvPr>
          <p:cNvSpPr/>
          <p:nvPr userDrawn="1"/>
        </p:nvSpPr>
        <p:spPr>
          <a:xfrm>
            <a:off x="0" y="6249637"/>
            <a:ext cx="12192000" cy="608363"/>
          </a:xfrm>
          <a:prstGeom prst="rect">
            <a:avLst/>
          </a:prstGeom>
          <a:solidFill>
            <a:srgbClr val="17499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a:extLst>
              <a:ext uri="{FF2B5EF4-FFF2-40B4-BE49-F238E27FC236}">
                <a16:creationId xmlns:a16="http://schemas.microsoft.com/office/drawing/2014/main" id="{E56F1A07-C4EA-4568-8D2B-DD5D96B07E8E}"/>
              </a:ext>
            </a:extLst>
          </p:cNvPr>
          <p:cNvSpPr/>
          <p:nvPr userDrawn="1"/>
        </p:nvSpPr>
        <p:spPr>
          <a:xfrm>
            <a:off x="-4064" y="6177992"/>
            <a:ext cx="12192000" cy="88547"/>
          </a:xfrm>
          <a:prstGeom prst="rect">
            <a:avLst/>
          </a:prstGeom>
          <a:gradFill>
            <a:gsLst>
              <a:gs pos="0">
                <a:srgbClr val="174993"/>
              </a:gs>
              <a:gs pos="54000">
                <a:srgbClr val="2A73DE"/>
              </a:gs>
              <a:gs pos="100000">
                <a:srgbClr val="174993"/>
              </a:gs>
            </a:gsLst>
            <a:lin ang="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0" name="Picture 9">
            <a:extLst>
              <a:ext uri="{FF2B5EF4-FFF2-40B4-BE49-F238E27FC236}">
                <a16:creationId xmlns:a16="http://schemas.microsoft.com/office/drawing/2014/main" id="{79BDD7E8-F965-4D67-942A-D590A93180C8}"/>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11251739" y="6327942"/>
            <a:ext cx="714076" cy="444307"/>
          </a:xfrm>
          <a:prstGeom prst="rect">
            <a:avLst/>
          </a:prstGeom>
        </p:spPr>
      </p:pic>
    </p:spTree>
    <p:extLst>
      <p:ext uri="{BB962C8B-B14F-4D97-AF65-F5344CB8AC3E}">
        <p14:creationId xmlns:p14="http://schemas.microsoft.com/office/powerpoint/2010/main" val="160752041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9CA52-C20C-4300-9559-4182A02AEE04}"/>
              </a:ext>
            </a:extLst>
          </p:cNvPr>
          <p:cNvSpPr>
            <a:spLocks noGrp="1"/>
          </p:cNvSpPr>
          <p:nvPr>
            <p:ph type="title"/>
          </p:nvPr>
        </p:nvSpPr>
        <p:spPr>
          <a:xfrm>
            <a:off x="838200" y="-2674645"/>
            <a:ext cx="10515600" cy="7405104"/>
          </a:xfrm>
        </p:spPr>
        <p:txBody>
          <a:bodyPr>
            <a:spAutoFit/>
          </a:bodyPr>
          <a:lstStyle/>
          <a:p>
            <a:br>
              <a:rPr lang="en-US" b="1" dirty="0"/>
            </a:br>
            <a:br>
              <a:rPr lang="en-US" b="1" dirty="0"/>
            </a:br>
            <a:br>
              <a:rPr lang="en-US" b="1" dirty="0"/>
            </a:br>
            <a:br>
              <a:rPr lang="en-US" b="1" dirty="0"/>
            </a:br>
            <a:br>
              <a:rPr lang="en-US" b="1" dirty="0"/>
            </a:br>
            <a:br>
              <a:rPr lang="en-US" b="1" dirty="0"/>
            </a:br>
            <a:r>
              <a:rPr lang="en-US" sz="8800" b="1" dirty="0"/>
              <a:t>2025 California Mechanical Code </a:t>
            </a:r>
            <a:br>
              <a:rPr lang="en-US" sz="8800" dirty="0"/>
            </a:br>
            <a:r>
              <a:rPr lang="en-US" sz="8800" dirty="0"/>
              <a:t>Part 4</a:t>
            </a:r>
            <a:endParaRPr lang="en-US" sz="8800" b="1" dirty="0"/>
          </a:p>
        </p:txBody>
      </p:sp>
    </p:spTree>
    <p:extLst>
      <p:ext uri="{BB962C8B-B14F-4D97-AF65-F5344CB8AC3E}">
        <p14:creationId xmlns:p14="http://schemas.microsoft.com/office/powerpoint/2010/main" val="16389093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721F39-3A70-7080-2FE7-3D22EB99EEDC}"/>
              </a:ext>
            </a:extLst>
          </p:cNvPr>
          <p:cNvSpPr>
            <a:spLocks noGrp="1"/>
          </p:cNvSpPr>
          <p:nvPr>
            <p:ph type="title"/>
          </p:nvPr>
        </p:nvSpPr>
        <p:spPr/>
        <p:txBody>
          <a:bodyPr/>
          <a:lstStyle/>
          <a:p>
            <a:r>
              <a:rPr lang="en-US" dirty="0"/>
              <a:t>CHAPTER 4 VENTILATION AIR</a:t>
            </a:r>
          </a:p>
        </p:txBody>
      </p:sp>
      <p:sp>
        <p:nvSpPr>
          <p:cNvPr id="3" name="Content Placeholder 2">
            <a:extLst>
              <a:ext uri="{FF2B5EF4-FFF2-40B4-BE49-F238E27FC236}">
                <a16:creationId xmlns:a16="http://schemas.microsoft.com/office/drawing/2014/main" id="{92A4FCCD-BF5E-9A0E-7877-69246C8214AE}"/>
              </a:ext>
            </a:extLst>
          </p:cNvPr>
          <p:cNvSpPr>
            <a:spLocks noGrp="1"/>
          </p:cNvSpPr>
          <p:nvPr>
            <p:ph idx="1"/>
          </p:nvPr>
        </p:nvSpPr>
        <p:spPr/>
        <p:txBody>
          <a:bodyPr/>
          <a:lstStyle/>
          <a:p>
            <a:pPr marL="0" indent="0">
              <a:buNone/>
            </a:pPr>
            <a:r>
              <a:rPr lang="en-US" sz="2400" b="1" i="1" dirty="0"/>
              <a:t>406.0 Evaporative Cooling System for Health Care Facilities. [For OSHPD 1, </a:t>
            </a:r>
            <a:r>
              <a:rPr lang="en-US" sz="2400" b="1" i="1" strike="sngStrike" dirty="0">
                <a:solidFill>
                  <a:schemeClr val="bg2">
                    <a:lumMod val="50000"/>
                  </a:schemeClr>
                </a:solidFill>
              </a:rPr>
              <a:t>1R</a:t>
            </a:r>
            <a:r>
              <a:rPr lang="en-US" sz="2400" b="1" i="1" dirty="0"/>
              <a:t>, 2, 3, 4 &amp; 5] </a:t>
            </a:r>
            <a:r>
              <a:rPr lang="en-US" sz="2400" i="1" dirty="0"/>
              <a:t>Direct evaporative cooling systems where the air directly contacts the wetted surface or spray shall be limited in health facilities to nonpatient areas such as laundry rooms, </a:t>
            </a:r>
            <a:r>
              <a:rPr lang="en-US" sz="2400" i="1" strike="sngStrike" dirty="0">
                <a:solidFill>
                  <a:schemeClr val="bg2">
                    <a:lumMod val="50000"/>
                  </a:schemeClr>
                </a:solidFill>
              </a:rPr>
              <a:t>food preparation areas</a:t>
            </a:r>
            <a:r>
              <a:rPr lang="en-US" sz="2400" i="1" dirty="0"/>
              <a:t>, and boiler or machinery rooms. Similar rooms with high heating-producing equipment will be considered when specifically approved by the enforcing agency. The evaporative pads shall be a synthetic type. Filters shall be required in accordance with Tables 4-B and 4-C except utility rooms, i.e.: boiler or machinery rooms.</a:t>
            </a:r>
            <a:endParaRPr lang="en-US" sz="2400" dirty="0"/>
          </a:p>
          <a:p>
            <a:endParaRPr lang="en-US" dirty="0"/>
          </a:p>
        </p:txBody>
      </p:sp>
    </p:spTree>
    <p:extLst>
      <p:ext uri="{BB962C8B-B14F-4D97-AF65-F5344CB8AC3E}">
        <p14:creationId xmlns:p14="http://schemas.microsoft.com/office/powerpoint/2010/main" val="21014286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3CC25-FB52-F1AB-BDFA-1510227D876C}"/>
              </a:ext>
            </a:extLst>
          </p:cNvPr>
          <p:cNvSpPr>
            <a:spLocks noGrp="1"/>
          </p:cNvSpPr>
          <p:nvPr>
            <p:ph type="title"/>
          </p:nvPr>
        </p:nvSpPr>
        <p:spPr/>
        <p:txBody>
          <a:bodyPr/>
          <a:lstStyle/>
          <a:p>
            <a:pPr algn="ctr"/>
            <a:r>
              <a:rPr lang="en-US" dirty="0"/>
              <a:t>Exhaust Systems</a:t>
            </a:r>
          </a:p>
        </p:txBody>
      </p:sp>
      <p:sp>
        <p:nvSpPr>
          <p:cNvPr id="3" name="Content Placeholder 2">
            <a:extLst>
              <a:ext uri="{FF2B5EF4-FFF2-40B4-BE49-F238E27FC236}">
                <a16:creationId xmlns:a16="http://schemas.microsoft.com/office/drawing/2014/main" id="{7F7931F1-ECBC-6D34-EB22-2350EBAD65AA}"/>
              </a:ext>
            </a:extLst>
          </p:cNvPr>
          <p:cNvSpPr>
            <a:spLocks noGrp="1"/>
          </p:cNvSpPr>
          <p:nvPr>
            <p:ph idx="1"/>
          </p:nvPr>
        </p:nvSpPr>
        <p:spPr/>
        <p:txBody>
          <a:bodyPr>
            <a:normAutofit/>
          </a:bodyPr>
          <a:lstStyle/>
          <a:p>
            <a:pPr marL="0" indent="0">
              <a:buNone/>
            </a:pPr>
            <a:r>
              <a:rPr lang="en-US" sz="2000" b="1" i="1" u="none" strike="noStrike" baseline="0" dirty="0">
                <a:solidFill>
                  <a:srgbClr val="000000"/>
                </a:solidFill>
                <a:latin typeface="Arial" panose="020B0604020202020204" pitchFamily="34" charset="0"/>
              </a:rPr>
              <a:t>407.1.2 </a:t>
            </a:r>
            <a:r>
              <a:rPr lang="en-US" sz="2000" b="0" i="1" u="none" strike="noStrike" baseline="0" dirty="0">
                <a:solidFill>
                  <a:srgbClr val="000000"/>
                </a:solidFill>
                <a:latin typeface="Arial" panose="020B0604020202020204" pitchFamily="34" charset="0"/>
              </a:rPr>
              <a:t>Fans serving exhaust systems shall be located at the discharge end of the system. </a:t>
            </a:r>
            <a:r>
              <a:rPr lang="en-US" sz="2000" b="0" i="1" u="sng" strike="noStrike" baseline="0" dirty="0">
                <a:solidFill>
                  <a:schemeClr val="accent1"/>
                </a:solidFill>
                <a:latin typeface="Arial" panose="020B0604020202020204" pitchFamily="34" charset="0"/>
              </a:rPr>
              <a:t>Ductwork within the building shall be under negative pressure. </a:t>
            </a:r>
            <a:r>
              <a:rPr lang="en-US" sz="2000" b="0" i="1" u="none" strike="noStrike" baseline="0" dirty="0">
                <a:solidFill>
                  <a:srgbClr val="000000"/>
                </a:solidFill>
                <a:latin typeface="Arial" panose="020B0604020202020204" pitchFamily="34" charset="0"/>
              </a:rPr>
              <a:t>The ventilation rates shown in Table 4-A shall be considered as minimum acceptable rates and shall not be construed as precluding the use of higher ventilation rates if they are required to meet design conditions. </a:t>
            </a:r>
            <a:endParaRPr lang="en-US" sz="2000" dirty="0"/>
          </a:p>
        </p:txBody>
      </p:sp>
    </p:spTree>
    <p:extLst>
      <p:ext uri="{BB962C8B-B14F-4D97-AF65-F5344CB8AC3E}">
        <p14:creationId xmlns:p14="http://schemas.microsoft.com/office/powerpoint/2010/main" val="13767456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D2B8C-0BB1-8922-61A4-9772DA4E5A45}"/>
              </a:ext>
            </a:extLst>
          </p:cNvPr>
          <p:cNvSpPr>
            <a:spLocks noGrp="1"/>
          </p:cNvSpPr>
          <p:nvPr>
            <p:ph type="title"/>
          </p:nvPr>
        </p:nvSpPr>
        <p:spPr/>
        <p:txBody>
          <a:bodyPr/>
          <a:lstStyle/>
          <a:p>
            <a:r>
              <a:rPr lang="en-US" dirty="0"/>
              <a:t>CHAPTER 4 VENTILATION AIR</a:t>
            </a:r>
          </a:p>
        </p:txBody>
      </p:sp>
      <p:sp>
        <p:nvSpPr>
          <p:cNvPr id="3" name="Content Placeholder 2">
            <a:extLst>
              <a:ext uri="{FF2B5EF4-FFF2-40B4-BE49-F238E27FC236}">
                <a16:creationId xmlns:a16="http://schemas.microsoft.com/office/drawing/2014/main" id="{8061C984-7085-B0B8-87DE-5F18314058CA}"/>
              </a:ext>
            </a:extLst>
          </p:cNvPr>
          <p:cNvSpPr>
            <a:spLocks noGrp="1"/>
          </p:cNvSpPr>
          <p:nvPr>
            <p:ph idx="1"/>
          </p:nvPr>
        </p:nvSpPr>
        <p:spPr/>
        <p:txBody>
          <a:bodyPr>
            <a:normAutofit/>
          </a:bodyPr>
          <a:lstStyle/>
          <a:p>
            <a:pPr marL="0" indent="0">
              <a:buNone/>
            </a:pPr>
            <a:r>
              <a:rPr lang="en-US" sz="2400" b="1" i="1" dirty="0"/>
              <a:t>407.2.2 Exhaust Outlets. </a:t>
            </a:r>
            <a:r>
              <a:rPr lang="en-US" sz="2400" i="1" dirty="0"/>
              <a:t>Exhaust outlets shall be located a minimum of 10 feet (3048 mm) above adjoining grade and 10 feet (3048 mm) from doors, occupied areas, and operable windows.</a:t>
            </a:r>
            <a:endParaRPr lang="en-US" sz="2400" dirty="0"/>
          </a:p>
          <a:p>
            <a:pPr marL="0" indent="0">
              <a:buNone/>
            </a:pPr>
            <a:r>
              <a:rPr lang="en-US" sz="2400" b="1" i="1" dirty="0"/>
              <a:t>Exception: </a:t>
            </a:r>
            <a:r>
              <a:rPr lang="en-US" sz="2400" i="1" dirty="0"/>
              <a:t>Airborne infection isolation rooms shall comply with Section 414.1.</a:t>
            </a:r>
            <a:endParaRPr lang="en-US" sz="2400" dirty="0"/>
          </a:p>
          <a:p>
            <a:pPr marL="0" indent="0">
              <a:buNone/>
            </a:pPr>
            <a:r>
              <a:rPr lang="en-US" sz="2400" b="1" i="1" u="sng" dirty="0">
                <a:solidFill>
                  <a:srgbClr val="0070C0"/>
                </a:solidFill>
              </a:rPr>
              <a:t>407.2.2.1 Hazardous Exhaust Outlets. </a:t>
            </a:r>
            <a:r>
              <a:rPr lang="en-US" sz="2400" i="1" u="sng" dirty="0">
                <a:solidFill>
                  <a:srgbClr val="0070C0"/>
                </a:solidFill>
              </a:rPr>
              <a:t>Hazardous exhaust outlets from airborne infection isolation rooms, bronchoscopy and sputum collection exhaust, hazardous drug compounding, morgues, autopsy rooms and laboratory chemical fume hoods shall discharge a minimum of 10 feet (3048 mm) above the adjacent roof surface and a minimum of 30 feet (9144.mm) from outdoor air intakes, building openings and areas normally accessible to the public.</a:t>
            </a:r>
            <a:endParaRPr lang="en-US" sz="2400" dirty="0">
              <a:solidFill>
                <a:srgbClr val="0070C0"/>
              </a:solidFill>
            </a:endParaRPr>
          </a:p>
          <a:p>
            <a:endParaRPr lang="en-US" dirty="0"/>
          </a:p>
        </p:txBody>
      </p:sp>
    </p:spTree>
    <p:extLst>
      <p:ext uri="{BB962C8B-B14F-4D97-AF65-F5344CB8AC3E}">
        <p14:creationId xmlns:p14="http://schemas.microsoft.com/office/powerpoint/2010/main" val="21531859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D6A62-324B-B904-76A7-9B501D51587C}"/>
              </a:ext>
            </a:extLst>
          </p:cNvPr>
          <p:cNvSpPr>
            <a:spLocks noGrp="1"/>
          </p:cNvSpPr>
          <p:nvPr>
            <p:ph type="title"/>
          </p:nvPr>
        </p:nvSpPr>
        <p:spPr/>
        <p:txBody>
          <a:bodyPr/>
          <a:lstStyle/>
          <a:p>
            <a:r>
              <a:rPr lang="en-US" dirty="0"/>
              <a:t>CHAPTER 4 VENTILATION AIR</a:t>
            </a:r>
          </a:p>
        </p:txBody>
      </p:sp>
      <p:sp>
        <p:nvSpPr>
          <p:cNvPr id="3" name="Content Placeholder 2">
            <a:extLst>
              <a:ext uri="{FF2B5EF4-FFF2-40B4-BE49-F238E27FC236}">
                <a16:creationId xmlns:a16="http://schemas.microsoft.com/office/drawing/2014/main" id="{86923CB1-B2F1-8F1C-CBF7-EFF14A05BBA9}"/>
              </a:ext>
            </a:extLst>
          </p:cNvPr>
          <p:cNvSpPr>
            <a:spLocks noGrp="1"/>
          </p:cNvSpPr>
          <p:nvPr>
            <p:ph idx="1"/>
          </p:nvPr>
        </p:nvSpPr>
        <p:spPr/>
        <p:txBody>
          <a:bodyPr/>
          <a:lstStyle/>
          <a:p>
            <a:pPr marL="0" indent="0">
              <a:buNone/>
            </a:pPr>
            <a:r>
              <a:rPr lang="en-US" sz="2400" b="1" i="1" dirty="0"/>
              <a:t>407.3 Air Balance.</a:t>
            </a:r>
            <a:endParaRPr lang="en-US" sz="2400" dirty="0"/>
          </a:p>
          <a:p>
            <a:pPr marL="0" indent="0">
              <a:buNone/>
            </a:pPr>
            <a:r>
              <a:rPr lang="en-US" sz="2400" b="1" i="1" dirty="0"/>
              <a:t>407.3.1 </a:t>
            </a:r>
            <a:r>
              <a:rPr lang="en-US" sz="2400" i="1" dirty="0"/>
              <a:t>The ventilation systems shall be designed and balanced to provide the general air balance relationship to adjacent areas, shown in Table 4-A. The ventilation systems shall be balanced in accordance with the latest edition of standards published by the Associated Air Balance Council (AABC), the National Environmental Balancing Bureau (NEBB), or the Testing, Adjusting and Balancing Bureau (TABB). </a:t>
            </a:r>
            <a:r>
              <a:rPr lang="en-US" sz="2400" i="1" u="sng" dirty="0">
                <a:solidFill>
                  <a:srgbClr val="0070C0"/>
                </a:solidFill>
              </a:rPr>
              <a:t>Air balance tolerancing values shall not result in noncompliance of the minimum required pressurization per Table 4-A. </a:t>
            </a:r>
            <a:endParaRPr lang="en-US" sz="2400" dirty="0">
              <a:solidFill>
                <a:srgbClr val="0070C0"/>
              </a:solidFill>
            </a:endParaRPr>
          </a:p>
          <a:p>
            <a:endParaRPr lang="en-US" dirty="0"/>
          </a:p>
        </p:txBody>
      </p:sp>
    </p:spTree>
    <p:extLst>
      <p:ext uri="{BB962C8B-B14F-4D97-AF65-F5344CB8AC3E}">
        <p14:creationId xmlns:p14="http://schemas.microsoft.com/office/powerpoint/2010/main" val="37198486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D0E0A1-9410-9BCF-A9E8-6B7AB83F04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B29AE8-AB0F-C8EF-877A-1CA88FE4D389}"/>
              </a:ext>
            </a:extLst>
          </p:cNvPr>
          <p:cNvSpPr>
            <a:spLocks noGrp="1"/>
          </p:cNvSpPr>
          <p:nvPr>
            <p:ph type="title"/>
          </p:nvPr>
        </p:nvSpPr>
        <p:spPr/>
        <p:txBody>
          <a:bodyPr/>
          <a:lstStyle/>
          <a:p>
            <a:r>
              <a:rPr lang="en-US" dirty="0"/>
              <a:t>CHAPTER 4 VENTILATION AIR</a:t>
            </a:r>
          </a:p>
        </p:txBody>
      </p:sp>
      <p:sp>
        <p:nvSpPr>
          <p:cNvPr id="3" name="Content Placeholder 2">
            <a:extLst>
              <a:ext uri="{FF2B5EF4-FFF2-40B4-BE49-F238E27FC236}">
                <a16:creationId xmlns:a16="http://schemas.microsoft.com/office/drawing/2014/main" id="{ED1366F7-C69A-E1D1-08FF-B78A4C43944B}"/>
              </a:ext>
            </a:extLst>
          </p:cNvPr>
          <p:cNvSpPr>
            <a:spLocks noGrp="1"/>
          </p:cNvSpPr>
          <p:nvPr>
            <p:ph idx="1"/>
          </p:nvPr>
        </p:nvSpPr>
        <p:spPr/>
        <p:txBody>
          <a:bodyPr>
            <a:normAutofit fontScale="55000" lnSpcReduction="20000"/>
          </a:bodyPr>
          <a:lstStyle/>
          <a:p>
            <a:pPr marL="0" indent="0">
              <a:buNone/>
            </a:pPr>
            <a:r>
              <a:rPr lang="en-US" sz="3500" b="1" i="1" dirty="0"/>
              <a:t>407.4 Air Circulation.</a:t>
            </a:r>
            <a:endParaRPr lang="en-US" sz="3500" dirty="0"/>
          </a:p>
          <a:p>
            <a:pPr marL="0" indent="0">
              <a:buNone/>
            </a:pPr>
            <a:r>
              <a:rPr lang="en-US" sz="3500" b="1" i="1" dirty="0"/>
              <a:t>407.4.1 </a:t>
            </a:r>
            <a:r>
              <a:rPr lang="en-US" sz="3500" i="1" dirty="0"/>
              <a:t>Design of the ventilation system shall provide air movement that is generally from clean to less clean areas.</a:t>
            </a:r>
            <a:endParaRPr lang="en-US" sz="3500" dirty="0"/>
          </a:p>
          <a:p>
            <a:pPr marL="0" indent="0">
              <a:buNone/>
            </a:pPr>
            <a:r>
              <a:rPr lang="en-US" sz="3500" b="1" i="1" u="sng" dirty="0">
                <a:solidFill>
                  <a:srgbClr val="0070C0"/>
                </a:solidFill>
              </a:rPr>
              <a:t>407.4.1.1</a:t>
            </a:r>
            <a:r>
              <a:rPr lang="en-US" sz="3500" b="1" i="1" dirty="0"/>
              <a:t> </a:t>
            </a:r>
            <a:r>
              <a:rPr lang="en-US" sz="3500" dirty="0"/>
              <a:t>(formerly 420.0)</a:t>
            </a:r>
            <a:r>
              <a:rPr lang="en-US" sz="3500" b="1" i="1" dirty="0"/>
              <a:t> </a:t>
            </a:r>
            <a:r>
              <a:rPr lang="en-US" sz="3500" b="1" i="1" strike="sngStrike" dirty="0">
                <a:solidFill>
                  <a:schemeClr val="bg2">
                    <a:lumMod val="50000"/>
                  </a:schemeClr>
                </a:solidFill>
              </a:rPr>
              <a:t>420.0 Air Distribution Devices [OSHPD 1, 2, 3, 4, 5] </a:t>
            </a:r>
            <a:r>
              <a:rPr lang="en-US" sz="3500" i="1" dirty="0"/>
              <a:t>All air distribution devices and supply air outlets shall meet the requirements of ASHRAE 170</a:t>
            </a:r>
            <a:r>
              <a:rPr lang="en-US" sz="3500" i="1" strike="sngStrike" dirty="0">
                <a:solidFill>
                  <a:schemeClr val="bg2">
                    <a:lumMod val="50000"/>
                  </a:schemeClr>
                </a:solidFill>
              </a:rPr>
              <a:t>-2013</a:t>
            </a:r>
            <a:r>
              <a:rPr lang="en-US" sz="3500" i="1" dirty="0"/>
              <a:t>, Section 6.7.2 and Table</a:t>
            </a:r>
            <a:r>
              <a:rPr lang="en-US" sz="3500" i="1" u="sng" dirty="0"/>
              <a:t> </a:t>
            </a:r>
            <a:r>
              <a:rPr lang="en-US" sz="3500" i="1" strike="sngStrike" dirty="0">
                <a:solidFill>
                  <a:schemeClr val="bg2">
                    <a:lumMod val="50000"/>
                  </a:schemeClr>
                </a:solidFill>
              </a:rPr>
              <a:t>6.7.</a:t>
            </a:r>
            <a:r>
              <a:rPr lang="en-US" sz="3500" i="1" dirty="0">
                <a:solidFill>
                  <a:schemeClr val="bg2">
                    <a:lumMod val="50000"/>
                  </a:schemeClr>
                </a:solidFill>
              </a:rPr>
              <a:t>2</a:t>
            </a:r>
            <a:r>
              <a:rPr lang="en-US" sz="3500" i="1" dirty="0"/>
              <a:t> </a:t>
            </a:r>
            <a:r>
              <a:rPr lang="en-US" sz="3500" i="1" u="sng" dirty="0">
                <a:solidFill>
                  <a:srgbClr val="0070C0"/>
                </a:solidFill>
              </a:rPr>
              <a:t>6-2</a:t>
            </a:r>
            <a:r>
              <a:rPr lang="en-US" sz="3500" i="1" u="sng" dirty="0"/>
              <a:t>.</a:t>
            </a:r>
            <a:endParaRPr lang="en-US" sz="3500" dirty="0"/>
          </a:p>
          <a:p>
            <a:pPr marL="0" indent="0">
              <a:buNone/>
            </a:pPr>
            <a:r>
              <a:rPr lang="en-US" sz="3500" b="1" i="1" u="sng" dirty="0">
                <a:solidFill>
                  <a:srgbClr val="0070C0"/>
                </a:solidFill>
              </a:rPr>
              <a:t>407.4.1.2</a:t>
            </a:r>
            <a:r>
              <a:rPr lang="en-US" sz="3500" b="1" i="1" dirty="0"/>
              <a:t> </a:t>
            </a:r>
            <a:r>
              <a:rPr lang="en-US" sz="3500" dirty="0"/>
              <a:t>(formerly 407.4.1.6)</a:t>
            </a:r>
            <a:r>
              <a:rPr lang="en-US" sz="3500" b="1" i="1" dirty="0"/>
              <a:t> </a:t>
            </a:r>
            <a:r>
              <a:rPr lang="en-US" sz="3500" i="1" dirty="0"/>
              <a:t>Supply outlets and return and exhaust air inlets shall be located to prevent short-circuiting.</a:t>
            </a:r>
            <a:endParaRPr lang="en-US" sz="3500" dirty="0"/>
          </a:p>
          <a:p>
            <a:pPr marL="0" indent="0">
              <a:buNone/>
            </a:pPr>
            <a:r>
              <a:rPr lang="en-US" sz="3500" b="1" i="1" u="sng" dirty="0">
                <a:solidFill>
                  <a:srgbClr val="0070C0"/>
                </a:solidFill>
              </a:rPr>
              <a:t>407.4.1.3</a:t>
            </a:r>
            <a:r>
              <a:rPr lang="en-US" sz="3500" b="1" i="1" dirty="0"/>
              <a:t> </a:t>
            </a:r>
            <a:r>
              <a:rPr lang="en-US" sz="3500" dirty="0"/>
              <a:t>(formerly 407.4.1.1)</a:t>
            </a:r>
            <a:r>
              <a:rPr lang="en-US" sz="3500" b="1" i="1" dirty="0"/>
              <a:t> </a:t>
            </a:r>
            <a:r>
              <a:rPr lang="en-US" sz="3500" i="1" dirty="0"/>
              <a:t>Air supplied to operating rooms, cesarean operating rooms, cardiac catheterization labs, </a:t>
            </a:r>
            <a:r>
              <a:rPr lang="en-US" sz="3500" i="1" u="sng" dirty="0">
                <a:solidFill>
                  <a:srgbClr val="0070C0"/>
                </a:solidFill>
              </a:rPr>
              <a:t>surgical</a:t>
            </a:r>
            <a:r>
              <a:rPr lang="en-US" sz="3500" i="1" dirty="0"/>
              <a:t> cystoscopy rooms, delivery rooms, and class 3 imaging shall be delivered </a:t>
            </a:r>
            <a:r>
              <a:rPr lang="en-US" sz="3500" i="1" u="sng" dirty="0"/>
              <a:t>by a </a:t>
            </a:r>
            <a:r>
              <a:rPr lang="en-US" sz="3500" i="1" u="sng" dirty="0">
                <a:solidFill>
                  <a:srgbClr val="0070C0"/>
                </a:solidFill>
              </a:rPr>
              <a:t>primary supply diffuser array in accordance with ASHRAE 170, 7.4.1.</a:t>
            </a:r>
            <a:r>
              <a:rPr lang="en-US" sz="3500" i="1" strike="sngStrike" dirty="0"/>
              <a:t>at the ceiling of the area served</a:t>
            </a:r>
            <a:r>
              <a:rPr lang="en-US" sz="3500" i="1" dirty="0"/>
              <a:t>. </a:t>
            </a:r>
            <a:r>
              <a:rPr lang="en-US" sz="3500" i="1" strike="sngStrike" dirty="0"/>
              <a:t>In these areas and in morgues and autopsy rooms all air removed from the area shall be removed near floor level. Exhaust or recirculation inlets shall be located not less than 3 inches (76 mm) nor more than 8 inches (203 mm) above the finished floor, except in morgues and autopsy rooms where all of the exhaust air is removed through an autopsy table designed for this purpose. At least two exhaust or recirculation air inlets of equal capacity shall be used in all cardiac catheterization labs, cystoscopy rooms, operating rooms, and delivery rooms and shall be located not less than 3 inches (76 mm) nor more than 8 inches (203 mm) above the finished floor</a:t>
            </a:r>
            <a:r>
              <a:rPr lang="en-US" i="1" strike="sngStrike" dirty="0"/>
              <a:t>.</a:t>
            </a:r>
            <a:endParaRPr lang="en-US" dirty="0"/>
          </a:p>
          <a:p>
            <a:endParaRPr lang="en-US" dirty="0"/>
          </a:p>
        </p:txBody>
      </p:sp>
    </p:spTree>
    <p:extLst>
      <p:ext uri="{BB962C8B-B14F-4D97-AF65-F5344CB8AC3E}">
        <p14:creationId xmlns:p14="http://schemas.microsoft.com/office/powerpoint/2010/main" val="27852862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2155C-85AB-0E79-5E08-709511EDBA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C47D0B-5276-4347-8F8C-538EB9000741}"/>
              </a:ext>
            </a:extLst>
          </p:cNvPr>
          <p:cNvSpPr>
            <a:spLocks noGrp="1"/>
          </p:cNvSpPr>
          <p:nvPr>
            <p:ph type="title"/>
          </p:nvPr>
        </p:nvSpPr>
        <p:spPr/>
        <p:txBody>
          <a:bodyPr/>
          <a:lstStyle/>
          <a:p>
            <a:r>
              <a:rPr lang="en-US" dirty="0"/>
              <a:t>CHAPTER 4 VENTILATION AIR</a:t>
            </a:r>
          </a:p>
        </p:txBody>
      </p:sp>
      <p:sp>
        <p:nvSpPr>
          <p:cNvPr id="3" name="Content Placeholder 2">
            <a:extLst>
              <a:ext uri="{FF2B5EF4-FFF2-40B4-BE49-F238E27FC236}">
                <a16:creationId xmlns:a16="http://schemas.microsoft.com/office/drawing/2014/main" id="{75AD81D9-48F4-A07F-7DB4-5DB37CFF0352}"/>
              </a:ext>
            </a:extLst>
          </p:cNvPr>
          <p:cNvSpPr>
            <a:spLocks noGrp="1"/>
          </p:cNvSpPr>
          <p:nvPr>
            <p:ph idx="1"/>
          </p:nvPr>
        </p:nvSpPr>
        <p:spPr/>
        <p:txBody>
          <a:bodyPr>
            <a:normAutofit fontScale="62500" lnSpcReduction="20000"/>
          </a:bodyPr>
          <a:lstStyle/>
          <a:p>
            <a:pPr marL="0" indent="0">
              <a:buNone/>
            </a:pPr>
            <a:r>
              <a:rPr lang="en-US" sz="3500" b="1" i="1" u="sng" dirty="0">
                <a:solidFill>
                  <a:srgbClr val="0070C0"/>
                </a:solidFill>
              </a:rPr>
              <a:t>407.4.1.4 </a:t>
            </a:r>
            <a:r>
              <a:rPr lang="en-US" sz="3500" i="1" u="sng" dirty="0">
                <a:solidFill>
                  <a:srgbClr val="0070C0"/>
                </a:solidFill>
              </a:rPr>
              <a:t>Air supplied to procedure rooms and Class 2 imaging shall be delivered over the patient table. Return or exhaust inlets shall be located at the perimeter of the room on a minimum of two sides to provide air movement from clean to less clean.</a:t>
            </a:r>
            <a:endParaRPr lang="en-US" sz="3500" dirty="0">
              <a:solidFill>
                <a:srgbClr val="0070C0"/>
              </a:solidFill>
            </a:endParaRPr>
          </a:p>
          <a:p>
            <a:pPr marL="0" indent="0">
              <a:buNone/>
            </a:pPr>
            <a:r>
              <a:rPr lang="en-US" sz="3500" b="1" i="1" u="sng" dirty="0">
                <a:solidFill>
                  <a:srgbClr val="0070C0"/>
                </a:solidFill>
              </a:rPr>
              <a:t>407.4.1.5 </a:t>
            </a:r>
            <a:r>
              <a:rPr lang="en-US" sz="3500" i="1" u="sng" dirty="0">
                <a:solidFill>
                  <a:srgbClr val="0070C0"/>
                </a:solidFill>
              </a:rPr>
              <a:t>At least two exhaust or recirculation air inlets of equal capacity shall be provided on opposite corners in all operating rooms, cesarean operating rooms, cardiac catheterization labs, surgical cystoscopy rooms, delivery rooms and class 3 imaging. All air inlets in the room shall be located not less than 3 inches (76 mm) nor more than 8 inches (203 mm) above the finished floor.</a:t>
            </a:r>
          </a:p>
          <a:p>
            <a:pPr marL="0" indent="0">
              <a:buNone/>
            </a:pPr>
            <a:r>
              <a:rPr lang="en-US" sz="3500" b="1" i="1" u="sng" dirty="0">
                <a:solidFill>
                  <a:srgbClr val="0070C0"/>
                </a:solidFill>
              </a:rPr>
              <a:t>407.4.1.6</a:t>
            </a:r>
            <a:r>
              <a:rPr lang="en-US" sz="3500" i="1" u="sng" dirty="0">
                <a:solidFill>
                  <a:srgbClr val="0070C0"/>
                </a:solidFill>
              </a:rPr>
              <a:t> Morgues and autopsy rooms shall exhaust air through an autopsy table designed for this purpose or through low sidewall exhaust inlets located not less than 3 inches nor more than 8 inches (203 mm) above the finished floor.</a:t>
            </a:r>
          </a:p>
          <a:p>
            <a:pPr marL="0" indent="0">
              <a:buNone/>
            </a:pPr>
            <a:r>
              <a:rPr lang="en-US" sz="3200" b="1" i="1" u="sng" dirty="0">
                <a:solidFill>
                  <a:srgbClr val="0070C0"/>
                </a:solidFill>
              </a:rPr>
              <a:t>407.4.1.7</a:t>
            </a:r>
            <a:r>
              <a:rPr lang="en-US" sz="3200" i="1" dirty="0">
                <a:solidFill>
                  <a:srgbClr val="0070C0"/>
                </a:solidFill>
              </a:rPr>
              <a:t> </a:t>
            </a:r>
            <a:r>
              <a:rPr lang="en-US" sz="3200" i="1" dirty="0"/>
              <a:t>(formerly 407.4.1.2)</a:t>
            </a:r>
            <a:r>
              <a:rPr lang="en-US" sz="3200" dirty="0"/>
              <a:t> </a:t>
            </a:r>
            <a:r>
              <a:rPr lang="en-US" sz="3200" i="1" dirty="0"/>
              <a:t>Room supply air outlets and room recirculation and exhaust air inlets installed in nonsensitive areas shall be located not less than 3 inches (76 mm) above the floor.</a:t>
            </a:r>
            <a:endParaRPr lang="en-US" sz="3200" dirty="0"/>
          </a:p>
          <a:p>
            <a:pPr marL="0" indent="0">
              <a:buNone/>
            </a:pPr>
            <a:r>
              <a:rPr lang="en-US" sz="3200" i="1" dirty="0"/>
              <a:t>Exception: For airborne infection isolation rooms and protective environment rooms, see Sections 414.0 and 415.0.</a:t>
            </a:r>
            <a:endParaRPr lang="en-US" sz="3200" dirty="0"/>
          </a:p>
          <a:p>
            <a:pPr marL="0" indent="0">
              <a:buNone/>
            </a:pPr>
            <a:endParaRPr lang="en-US" sz="2600" dirty="0">
              <a:solidFill>
                <a:srgbClr val="0070C0"/>
              </a:solidFill>
            </a:endParaRPr>
          </a:p>
          <a:p>
            <a:pPr marL="0" indent="0">
              <a:buNone/>
            </a:pPr>
            <a:endParaRPr lang="en-US" dirty="0"/>
          </a:p>
          <a:p>
            <a:endParaRPr lang="en-US" dirty="0"/>
          </a:p>
        </p:txBody>
      </p:sp>
    </p:spTree>
    <p:extLst>
      <p:ext uri="{BB962C8B-B14F-4D97-AF65-F5344CB8AC3E}">
        <p14:creationId xmlns:p14="http://schemas.microsoft.com/office/powerpoint/2010/main" val="37483054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D5F406-64EE-BD27-570B-69E49E7D9D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16F185-EA0C-0EB6-1AF1-1BA92CBD52CF}"/>
              </a:ext>
            </a:extLst>
          </p:cNvPr>
          <p:cNvSpPr>
            <a:spLocks noGrp="1"/>
          </p:cNvSpPr>
          <p:nvPr>
            <p:ph type="title"/>
          </p:nvPr>
        </p:nvSpPr>
        <p:spPr/>
        <p:txBody>
          <a:bodyPr/>
          <a:lstStyle/>
          <a:p>
            <a:r>
              <a:rPr lang="en-US" dirty="0"/>
              <a:t>CHAPTER 4 VENTILATION AIR</a:t>
            </a:r>
          </a:p>
        </p:txBody>
      </p:sp>
      <p:sp>
        <p:nvSpPr>
          <p:cNvPr id="3" name="Content Placeholder 2">
            <a:extLst>
              <a:ext uri="{FF2B5EF4-FFF2-40B4-BE49-F238E27FC236}">
                <a16:creationId xmlns:a16="http://schemas.microsoft.com/office/drawing/2014/main" id="{17D7095A-E01E-95D3-5A2A-F978C74557C3}"/>
              </a:ext>
            </a:extLst>
          </p:cNvPr>
          <p:cNvSpPr>
            <a:spLocks noGrp="1"/>
          </p:cNvSpPr>
          <p:nvPr>
            <p:ph idx="1"/>
          </p:nvPr>
        </p:nvSpPr>
        <p:spPr/>
        <p:txBody>
          <a:bodyPr>
            <a:normAutofit fontScale="70000" lnSpcReduction="20000"/>
          </a:bodyPr>
          <a:lstStyle/>
          <a:p>
            <a:pPr marL="0" indent="0">
              <a:buNone/>
            </a:pPr>
            <a:r>
              <a:rPr lang="en-US" b="1" i="1" strike="sngStrike" dirty="0">
                <a:solidFill>
                  <a:schemeClr val="bg2">
                    <a:lumMod val="50000"/>
                  </a:schemeClr>
                </a:solidFill>
              </a:rPr>
              <a:t>407.4.1.3</a:t>
            </a:r>
            <a:r>
              <a:rPr lang="en-US" b="1" i="1" dirty="0"/>
              <a:t> </a:t>
            </a:r>
            <a:r>
              <a:rPr lang="en-US" b="1" i="1" u="sng" dirty="0">
                <a:solidFill>
                  <a:srgbClr val="0070C0"/>
                </a:solidFill>
              </a:rPr>
              <a:t>407.4.2</a:t>
            </a:r>
            <a:r>
              <a:rPr lang="en-US" i="1" dirty="0"/>
              <a:t> Corridors shall not be used to convey supply, return, transfer or exhaust air to or from any room </a:t>
            </a:r>
            <a:r>
              <a:rPr lang="en-US" i="1" strike="sngStrike" dirty="0">
                <a:solidFill>
                  <a:schemeClr val="bg2">
                    <a:lumMod val="50000"/>
                  </a:schemeClr>
                </a:solidFill>
              </a:rPr>
              <a:t>if the corridor is required to be fire resistive construction </a:t>
            </a:r>
            <a:r>
              <a:rPr lang="en-US" i="1" dirty="0"/>
              <a:t>per the</a:t>
            </a:r>
            <a:r>
              <a:rPr lang="en-US" i="1" strike="sngStrike" dirty="0"/>
              <a:t> </a:t>
            </a:r>
            <a:r>
              <a:rPr lang="en-US" i="1" dirty="0"/>
              <a:t>California Building Code.</a:t>
            </a:r>
            <a:endParaRPr lang="en-US" dirty="0"/>
          </a:p>
          <a:p>
            <a:pPr marL="0" indent="0">
              <a:buNone/>
            </a:pPr>
            <a:r>
              <a:rPr lang="en-US" b="1" i="1" dirty="0"/>
              <a:t>Exceptions:</a:t>
            </a:r>
            <a:endParaRPr lang="en-US" dirty="0"/>
          </a:p>
          <a:p>
            <a:pPr marL="403225" indent="-403225">
              <a:buNone/>
            </a:pPr>
            <a:r>
              <a:rPr lang="en-US" i="1" dirty="0"/>
              <a:t>(1)  </a:t>
            </a:r>
            <a:r>
              <a:rPr lang="en-US" i="1" strike="sngStrike" dirty="0">
                <a:solidFill>
                  <a:schemeClr val="bg2">
                    <a:lumMod val="50000"/>
                  </a:schemeClr>
                </a:solidFill>
              </a:rPr>
              <a:t>Mechanically exhausted toilet rooms of 50 square feet (4.7 m2) or less and small rooms of 30 square feet (2.79 m2) or less such as janitor closets, housekeeping rooms, and electrical or telephone closets opening directly onto corridor. </a:t>
            </a:r>
            <a:r>
              <a:rPr lang="en-US" i="1" u="sng" dirty="0">
                <a:solidFill>
                  <a:srgbClr val="0070C0"/>
                </a:solidFill>
              </a:rPr>
              <a:t>Use of a corridor as a source of makeup air for exhaust systems in rooms that open directly onto such corridors is permitted where allowed by the California Building Code. The corridor air balance shall be equal based on the total net transfer air to or from the corridor.</a:t>
            </a:r>
            <a:endParaRPr lang="en-US" dirty="0">
              <a:solidFill>
                <a:srgbClr val="0070C0"/>
              </a:solidFill>
            </a:endParaRPr>
          </a:p>
          <a:p>
            <a:pPr marL="0" indent="0">
              <a:buNone/>
            </a:pPr>
            <a:r>
              <a:rPr lang="en-US" i="1" dirty="0"/>
              <a:t>(2) Air transfer caused by pressure differentials in rooms required to have a positive or negative air balance by Table 4-A.</a:t>
            </a:r>
            <a:endParaRPr lang="en-US" dirty="0"/>
          </a:p>
          <a:p>
            <a:pPr marL="0" indent="0">
              <a:buNone/>
            </a:pPr>
            <a:r>
              <a:rPr lang="en-US" b="1" i="1" strike="sngStrike" dirty="0">
                <a:solidFill>
                  <a:schemeClr val="bg2">
                    <a:lumMod val="50000"/>
                  </a:schemeClr>
                </a:solidFill>
              </a:rPr>
              <a:t>407.4.1.</a:t>
            </a:r>
            <a:r>
              <a:rPr lang="en-US" b="1" i="1" dirty="0">
                <a:solidFill>
                  <a:schemeClr val="bg2">
                    <a:lumMod val="50000"/>
                  </a:schemeClr>
                </a:solidFill>
              </a:rPr>
              <a:t>4</a:t>
            </a:r>
            <a:r>
              <a:rPr lang="en-US" b="1" i="1" dirty="0"/>
              <a:t> </a:t>
            </a:r>
            <a:r>
              <a:rPr lang="en-US" b="1" i="1" u="sng" dirty="0">
                <a:solidFill>
                  <a:srgbClr val="0070C0"/>
                </a:solidFill>
              </a:rPr>
              <a:t>407.4.3</a:t>
            </a:r>
            <a:r>
              <a:rPr lang="en-US" i="1" dirty="0"/>
              <a:t> No space above a ceiling may be utilized…</a:t>
            </a:r>
            <a:endParaRPr lang="en-US" dirty="0"/>
          </a:p>
          <a:p>
            <a:pPr marL="0" indent="0">
              <a:buNone/>
            </a:pPr>
            <a:r>
              <a:rPr lang="en-US" b="1" i="1" strike="sngStrike" dirty="0">
                <a:solidFill>
                  <a:schemeClr val="bg2">
                    <a:lumMod val="50000"/>
                  </a:schemeClr>
                </a:solidFill>
              </a:rPr>
              <a:t>407.4.1.5</a:t>
            </a:r>
            <a:r>
              <a:rPr lang="en-US" b="1" i="1" dirty="0"/>
              <a:t> </a:t>
            </a:r>
            <a:r>
              <a:rPr lang="en-US" b="1" i="1" u="sng" dirty="0">
                <a:solidFill>
                  <a:srgbClr val="0070C0"/>
                </a:solidFill>
              </a:rPr>
              <a:t>407.4.4</a:t>
            </a:r>
            <a:r>
              <a:rPr lang="en-US" b="1" i="1" dirty="0"/>
              <a:t> </a:t>
            </a:r>
            <a:r>
              <a:rPr lang="en-US" i="1" dirty="0"/>
              <a:t>Air from a patient room, exam room, treatment…</a:t>
            </a:r>
            <a:endParaRPr lang="en-US" dirty="0"/>
          </a:p>
          <a:p>
            <a:pPr marL="0" indent="0">
              <a:buNone/>
            </a:pPr>
            <a:r>
              <a:rPr lang="en-US" b="1" i="1" strike="sngStrike" dirty="0">
                <a:solidFill>
                  <a:schemeClr val="bg2">
                    <a:lumMod val="50000"/>
                  </a:schemeClr>
                </a:solidFill>
              </a:rPr>
              <a:t>407.4.1.6</a:t>
            </a:r>
            <a:r>
              <a:rPr lang="en-US" b="1" i="1" dirty="0">
                <a:solidFill>
                  <a:schemeClr val="bg2">
                    <a:lumMod val="50000"/>
                  </a:schemeClr>
                </a:solidFill>
              </a:rPr>
              <a:t> </a:t>
            </a:r>
            <a:r>
              <a:rPr lang="en-US" dirty="0"/>
              <a:t>(relocate text to 407.4.1.2)</a:t>
            </a:r>
          </a:p>
          <a:p>
            <a:endParaRPr lang="en-US" dirty="0"/>
          </a:p>
        </p:txBody>
      </p:sp>
    </p:spTree>
    <p:extLst>
      <p:ext uri="{BB962C8B-B14F-4D97-AF65-F5344CB8AC3E}">
        <p14:creationId xmlns:p14="http://schemas.microsoft.com/office/powerpoint/2010/main" val="14747205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CA3A2-779E-7579-943C-E51BA42264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F69E22-85B2-7345-AA73-FB8A7E748856}"/>
              </a:ext>
            </a:extLst>
          </p:cNvPr>
          <p:cNvSpPr>
            <a:spLocks noGrp="1"/>
          </p:cNvSpPr>
          <p:nvPr>
            <p:ph type="title"/>
          </p:nvPr>
        </p:nvSpPr>
        <p:spPr/>
        <p:txBody>
          <a:bodyPr/>
          <a:lstStyle/>
          <a:p>
            <a:r>
              <a:rPr lang="en-US" dirty="0"/>
              <a:t>CHAPTER 4 VENTILATION AIR</a:t>
            </a:r>
          </a:p>
        </p:txBody>
      </p:sp>
      <p:sp>
        <p:nvSpPr>
          <p:cNvPr id="3" name="Content Placeholder 2">
            <a:extLst>
              <a:ext uri="{FF2B5EF4-FFF2-40B4-BE49-F238E27FC236}">
                <a16:creationId xmlns:a16="http://schemas.microsoft.com/office/drawing/2014/main" id="{2869E33C-AC21-2F88-78E3-CEA2DB095B45}"/>
              </a:ext>
            </a:extLst>
          </p:cNvPr>
          <p:cNvSpPr>
            <a:spLocks noGrp="1"/>
          </p:cNvSpPr>
          <p:nvPr>
            <p:ph idx="1"/>
          </p:nvPr>
        </p:nvSpPr>
        <p:spPr/>
        <p:txBody>
          <a:bodyPr>
            <a:normAutofit fontScale="70000" lnSpcReduction="20000"/>
          </a:bodyPr>
          <a:lstStyle/>
          <a:p>
            <a:pPr marL="0" indent="0">
              <a:buNone/>
            </a:pPr>
            <a:r>
              <a:rPr lang="en-US" b="1" i="1" strike="sngStrike" dirty="0"/>
              <a:t>407.4.1.7</a:t>
            </a:r>
            <a:r>
              <a:rPr lang="en-US" b="1" i="1" dirty="0"/>
              <a:t> </a:t>
            </a:r>
            <a:r>
              <a:rPr lang="en-US" b="1" i="1" u="sng" dirty="0"/>
              <a:t>407.4.5</a:t>
            </a:r>
            <a:r>
              <a:rPr lang="en-US" b="1" i="1" dirty="0"/>
              <a:t> Recirculating Room Units. </a:t>
            </a:r>
            <a:r>
              <a:rPr lang="en-US" i="1" strike="sngStrike" dirty="0"/>
              <a:t>For spaces where Table 4-A permits air to be recirculated by room units, the portion of the minimum total air changes per hour required for a space that is greater than the minimum outdoor air changes per hour required component may be provided by recirculating room HVAC units. Such recirculating room HVAC units shall</a:t>
            </a:r>
            <a:r>
              <a:rPr lang="en-US" i="1" dirty="0"/>
              <a:t> </a:t>
            </a:r>
            <a:r>
              <a:rPr lang="en-US" i="1" u="sng" dirty="0">
                <a:solidFill>
                  <a:srgbClr val="0070C0"/>
                </a:solidFill>
              </a:rPr>
              <a:t>Recirculating room units shall be permitted to provide a portion of the total air changes for a space in excess of the minimum outside air changes where indicated with a “yes” in the “Recirculated Room Units” column of Table 4-A. The following conditions shall be met:</a:t>
            </a:r>
            <a:endParaRPr lang="en-US" dirty="0">
              <a:solidFill>
                <a:srgbClr val="0070C0"/>
              </a:solidFill>
            </a:endParaRPr>
          </a:p>
          <a:p>
            <a:pPr marL="0" indent="0">
              <a:buNone/>
            </a:pPr>
            <a:r>
              <a:rPr lang="en-US" i="1" dirty="0"/>
              <a:t>(1)  not receive nonfiltered, nonconditioned outdoor air;</a:t>
            </a:r>
            <a:endParaRPr lang="en-US" dirty="0"/>
          </a:p>
          <a:p>
            <a:pPr marL="0" indent="0">
              <a:buNone/>
            </a:pPr>
            <a:r>
              <a:rPr lang="en-US" i="1" dirty="0"/>
              <a:t>(2)  shall serve only a single space; and</a:t>
            </a:r>
            <a:endParaRPr lang="en-US" dirty="0"/>
          </a:p>
          <a:p>
            <a:pPr marL="403225" indent="-403225">
              <a:buNone/>
            </a:pPr>
            <a:r>
              <a:rPr lang="en-US" i="1" dirty="0"/>
              <a:t>(3)  provide </a:t>
            </a:r>
            <a:r>
              <a:rPr lang="en-US" i="1" u="sng" dirty="0">
                <a:solidFill>
                  <a:srgbClr val="0070C0"/>
                </a:solidFill>
              </a:rPr>
              <a:t>minimum MERV 8</a:t>
            </a:r>
            <a:r>
              <a:rPr lang="en-US" i="1" dirty="0">
                <a:solidFill>
                  <a:srgbClr val="0070C0"/>
                </a:solidFill>
              </a:rPr>
              <a:t> </a:t>
            </a:r>
            <a:r>
              <a:rPr lang="en-US" i="1" dirty="0"/>
              <a:t>filtration </a:t>
            </a:r>
            <a:r>
              <a:rPr lang="en-US" i="1" u="sng" dirty="0">
                <a:solidFill>
                  <a:srgbClr val="0070C0"/>
                </a:solidFill>
              </a:rPr>
              <a:t>upstream of</a:t>
            </a:r>
            <a:r>
              <a:rPr lang="en-US" i="1" dirty="0">
                <a:solidFill>
                  <a:srgbClr val="0070C0"/>
                </a:solidFill>
              </a:rPr>
              <a:t> </a:t>
            </a:r>
            <a:r>
              <a:rPr lang="en-US" i="1" strike="sngStrike" dirty="0">
                <a:solidFill>
                  <a:schemeClr val="bg2">
                    <a:lumMod val="50000"/>
                  </a:schemeClr>
                </a:solidFill>
              </a:rPr>
              <a:t>per Section 408.2 and Section 408.3</a:t>
            </a:r>
            <a:r>
              <a:rPr lang="en-US" i="1" dirty="0">
                <a:solidFill>
                  <a:schemeClr val="bg2">
                    <a:lumMod val="50000"/>
                  </a:schemeClr>
                </a:solidFill>
              </a:rPr>
              <a:t> </a:t>
            </a:r>
            <a:r>
              <a:rPr lang="en-US" i="1" strike="sngStrike" dirty="0">
                <a:solidFill>
                  <a:schemeClr val="bg2">
                    <a:lumMod val="50000"/>
                  </a:schemeClr>
                </a:solidFill>
              </a:rPr>
              <a:t>for airflow passing over</a:t>
            </a:r>
            <a:r>
              <a:rPr lang="en-US" i="1" dirty="0">
                <a:solidFill>
                  <a:schemeClr val="bg2">
                    <a:lumMod val="50000"/>
                  </a:schemeClr>
                </a:solidFill>
              </a:rPr>
              <a:t> </a:t>
            </a:r>
            <a:r>
              <a:rPr lang="en-US" i="1" dirty="0"/>
              <a:t>any surface that is designed to condense </a:t>
            </a:r>
            <a:r>
              <a:rPr lang="en-US" i="1" dirty="0" err="1"/>
              <a:t>wat</a:t>
            </a:r>
            <a:r>
              <a:rPr lang="en-US" i="1" u="sng" dirty="0" err="1">
                <a:solidFill>
                  <a:srgbClr val="0070C0"/>
                </a:solidFill>
              </a:rPr>
              <a:t>OSHPD</a:t>
            </a:r>
            <a:r>
              <a:rPr lang="en-US" i="1" u="sng" dirty="0">
                <a:solidFill>
                  <a:srgbClr val="0070C0"/>
                </a:solidFill>
              </a:rPr>
              <a:t> 2 spaces shall be permitted to provide the manufacturer’s recommended filter for airflow passing over any surface that is designed to condense water</a:t>
            </a:r>
            <a:r>
              <a:rPr lang="en-US" dirty="0"/>
              <a:t>.</a:t>
            </a:r>
            <a:r>
              <a:rPr lang="en-US" i="1" dirty="0"/>
              <a:t> </a:t>
            </a:r>
            <a:r>
              <a:rPr lang="en-US" i="1" strike="sngStrike" dirty="0">
                <a:solidFill>
                  <a:schemeClr val="bg2">
                    <a:lumMod val="50000"/>
                  </a:schemeClr>
                </a:solidFill>
              </a:rPr>
              <a:t>This filter shall be located upstream of any such cold surface, so that all of the air passing over the cold surface is filtered.</a:t>
            </a:r>
            <a:endParaRPr lang="en-US" dirty="0">
              <a:solidFill>
                <a:schemeClr val="bg2">
                  <a:lumMod val="50000"/>
                </a:schemeClr>
              </a:solidFill>
            </a:endParaRPr>
          </a:p>
          <a:p>
            <a:pPr marL="0" indent="0">
              <a:buNone/>
            </a:pPr>
            <a:r>
              <a:rPr lang="en-US" i="1" u="sng" dirty="0">
                <a:solidFill>
                  <a:srgbClr val="0070C0"/>
                </a:solidFill>
              </a:rPr>
              <a:t>(4)  Coils designed not to condense water shall maintain surfaces above the dew point temperature.</a:t>
            </a:r>
            <a:endParaRPr lang="en-US" dirty="0">
              <a:solidFill>
                <a:srgbClr val="0070C0"/>
              </a:solidFill>
            </a:endParaRPr>
          </a:p>
          <a:p>
            <a:endParaRPr lang="en-US" dirty="0"/>
          </a:p>
        </p:txBody>
      </p:sp>
    </p:spTree>
    <p:extLst>
      <p:ext uri="{BB962C8B-B14F-4D97-AF65-F5344CB8AC3E}">
        <p14:creationId xmlns:p14="http://schemas.microsoft.com/office/powerpoint/2010/main" val="30314457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45E5A3-D405-8919-B3C3-655F051AC6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5606AC-5159-9475-2DE9-39751F6F57DD}"/>
              </a:ext>
            </a:extLst>
          </p:cNvPr>
          <p:cNvSpPr>
            <a:spLocks noGrp="1"/>
          </p:cNvSpPr>
          <p:nvPr>
            <p:ph type="title"/>
          </p:nvPr>
        </p:nvSpPr>
        <p:spPr/>
        <p:txBody>
          <a:bodyPr/>
          <a:lstStyle/>
          <a:p>
            <a:r>
              <a:rPr lang="en-US" dirty="0"/>
              <a:t>CHAPTER 4 VENTILATION AIR</a:t>
            </a:r>
          </a:p>
        </p:txBody>
      </p:sp>
      <p:sp>
        <p:nvSpPr>
          <p:cNvPr id="3" name="Content Placeholder 2">
            <a:extLst>
              <a:ext uri="{FF2B5EF4-FFF2-40B4-BE49-F238E27FC236}">
                <a16:creationId xmlns:a16="http://schemas.microsoft.com/office/drawing/2014/main" id="{35B85C07-F1C8-ECA0-F7EE-7B3E2496ECDE}"/>
              </a:ext>
            </a:extLst>
          </p:cNvPr>
          <p:cNvSpPr>
            <a:spLocks noGrp="1"/>
          </p:cNvSpPr>
          <p:nvPr>
            <p:ph idx="1"/>
          </p:nvPr>
        </p:nvSpPr>
        <p:spPr/>
        <p:txBody>
          <a:bodyPr/>
          <a:lstStyle/>
          <a:p>
            <a:pPr marL="0" indent="0">
              <a:buNone/>
            </a:pPr>
            <a:r>
              <a:rPr lang="en-US" sz="2200" b="1" i="1" u="sng" dirty="0">
                <a:solidFill>
                  <a:schemeClr val="accent1"/>
                </a:solidFill>
              </a:rPr>
              <a:t>407.4.5.1 Recirculating Room Units for Unoccupied Spaces. </a:t>
            </a:r>
            <a:r>
              <a:rPr lang="en-US" sz="2200" i="1" u="sng" dirty="0">
                <a:solidFill>
                  <a:schemeClr val="accent1"/>
                </a:solidFill>
              </a:rPr>
              <a:t>For normally unoccupied spaces not listed in Table 4-A and not directly connected to a patient care area, the minimum filtration for a recirculating room unit may be as recommended by the equipment manufacturer.</a:t>
            </a:r>
            <a:endParaRPr lang="en-US" sz="2200" dirty="0">
              <a:solidFill>
                <a:schemeClr val="accent1"/>
              </a:solidFill>
            </a:endParaRPr>
          </a:p>
          <a:p>
            <a:endParaRPr lang="en-US" dirty="0"/>
          </a:p>
        </p:txBody>
      </p:sp>
    </p:spTree>
    <p:extLst>
      <p:ext uri="{BB962C8B-B14F-4D97-AF65-F5344CB8AC3E}">
        <p14:creationId xmlns:p14="http://schemas.microsoft.com/office/powerpoint/2010/main" val="18912008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4CBF49-741B-AA1D-FF74-18825F85C2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E17238-948D-0267-A291-EA320A269968}"/>
              </a:ext>
            </a:extLst>
          </p:cNvPr>
          <p:cNvSpPr>
            <a:spLocks noGrp="1"/>
          </p:cNvSpPr>
          <p:nvPr>
            <p:ph type="title"/>
          </p:nvPr>
        </p:nvSpPr>
        <p:spPr/>
        <p:txBody>
          <a:bodyPr/>
          <a:lstStyle/>
          <a:p>
            <a:r>
              <a:rPr lang="en-US" dirty="0"/>
              <a:t>CHAPTER 4 VENTILATION AIR</a:t>
            </a:r>
          </a:p>
        </p:txBody>
      </p:sp>
      <p:sp>
        <p:nvSpPr>
          <p:cNvPr id="3" name="Content Placeholder 2">
            <a:extLst>
              <a:ext uri="{FF2B5EF4-FFF2-40B4-BE49-F238E27FC236}">
                <a16:creationId xmlns:a16="http://schemas.microsoft.com/office/drawing/2014/main" id="{F0277295-F70C-4005-6748-4A07047857D0}"/>
              </a:ext>
            </a:extLst>
          </p:cNvPr>
          <p:cNvSpPr>
            <a:spLocks noGrp="1"/>
          </p:cNvSpPr>
          <p:nvPr>
            <p:ph idx="1"/>
          </p:nvPr>
        </p:nvSpPr>
        <p:spPr/>
        <p:txBody>
          <a:bodyPr>
            <a:normAutofit fontScale="77500" lnSpcReduction="20000"/>
          </a:bodyPr>
          <a:lstStyle/>
          <a:p>
            <a:pPr marL="0" indent="0">
              <a:buNone/>
            </a:pPr>
            <a:r>
              <a:rPr lang="en-US" b="1" i="1" dirty="0"/>
              <a:t>407.5 Variable Air Volume.</a:t>
            </a:r>
            <a:endParaRPr lang="en-US" dirty="0"/>
          </a:p>
          <a:p>
            <a:pPr marL="0" indent="0">
              <a:buNone/>
            </a:pPr>
            <a:r>
              <a:rPr lang="en-US" b="1" i="1" dirty="0"/>
              <a:t>407.5.1 Variable Air Volume Systems (VAV). </a:t>
            </a:r>
            <a:r>
              <a:rPr lang="en-US" i="1" dirty="0"/>
              <a:t>Variable air volume systems subjecting the patient to a fluctuating air movement are not acceptable for airborne infection isolation rooms, protective environment rooms or those critically sensitive areas listed in Section 322.0. For nonsensitive areas, variable air volume systems meeting the following criteria can be considered:</a:t>
            </a:r>
          </a:p>
          <a:p>
            <a:pPr marL="0" indent="0">
              <a:buNone/>
            </a:pPr>
            <a:r>
              <a:rPr lang="en-US" dirty="0"/>
              <a:t>…</a:t>
            </a:r>
          </a:p>
          <a:p>
            <a:pPr marL="0" indent="0">
              <a:buNone/>
            </a:pPr>
            <a:r>
              <a:rPr lang="en-US" b="1" i="1" dirty="0"/>
              <a:t>407.5.1.3 </a:t>
            </a:r>
            <a:r>
              <a:rPr lang="en-US" i="1" dirty="0"/>
              <a:t>Spaces with pressure requirements per Table 4-A shall utilize an automatic modulating damper in the return or exhaust air for each space. The damper will modulate from full open to minimum position in conjunction with the supply air VAV terminal equipment</a:t>
            </a:r>
            <a:r>
              <a:rPr lang="en-US" i="1" u="sng" dirty="0"/>
              <a:t> </a:t>
            </a:r>
            <a:r>
              <a:rPr lang="en-US" i="1" u="sng" dirty="0">
                <a:solidFill>
                  <a:srgbClr val="0070C0"/>
                </a:solidFill>
              </a:rPr>
              <a:t>to maintain space pressurization</a:t>
            </a:r>
            <a:r>
              <a:rPr lang="en-US" i="1" dirty="0"/>
              <a:t>.</a:t>
            </a:r>
            <a:endParaRPr lang="en-US" dirty="0"/>
          </a:p>
          <a:p>
            <a:pPr marL="0" indent="0">
              <a:buNone/>
            </a:pPr>
            <a:r>
              <a:rPr lang="en-US" b="1" i="1" u="sng" dirty="0">
                <a:solidFill>
                  <a:srgbClr val="0070C0"/>
                </a:solidFill>
              </a:rPr>
              <a:t>407.5.1.4 </a:t>
            </a:r>
            <a:r>
              <a:rPr lang="en-US" i="1" u="sng" dirty="0">
                <a:solidFill>
                  <a:srgbClr val="0070C0"/>
                </a:solidFill>
              </a:rPr>
              <a:t>Sensitive areas or rooms shall be provided with controls on the return or exhaust duct system to maintain constant air flows.</a:t>
            </a:r>
            <a:endParaRPr lang="en-US" dirty="0">
              <a:solidFill>
                <a:srgbClr val="0070C0"/>
              </a:solidFill>
            </a:endParaRPr>
          </a:p>
          <a:p>
            <a:pPr marL="0" indent="0">
              <a:buNone/>
            </a:pPr>
            <a:r>
              <a:rPr lang="en-US" b="1" i="1" u="sng" dirty="0">
                <a:solidFill>
                  <a:srgbClr val="0070C0"/>
                </a:solidFill>
              </a:rPr>
              <a:t>407.5.1.5</a:t>
            </a:r>
            <a:r>
              <a:rPr lang="en-US" i="1" u="sng" dirty="0">
                <a:solidFill>
                  <a:srgbClr val="0070C0"/>
                </a:solidFill>
              </a:rPr>
              <a:t> Return air controls shall be provided for each system, floor or area with similar conditions</a:t>
            </a:r>
            <a:r>
              <a:rPr lang="en-US" i="1" dirty="0">
                <a:solidFill>
                  <a:srgbClr val="0070C0"/>
                </a:solidFill>
              </a:rPr>
              <a:t>.</a:t>
            </a:r>
            <a:endParaRPr lang="en-US" dirty="0">
              <a:solidFill>
                <a:srgbClr val="0070C0"/>
              </a:solidFill>
            </a:endParaRPr>
          </a:p>
          <a:p>
            <a:endParaRPr lang="en-US" dirty="0"/>
          </a:p>
        </p:txBody>
      </p:sp>
    </p:spTree>
    <p:extLst>
      <p:ext uri="{BB962C8B-B14F-4D97-AF65-F5344CB8AC3E}">
        <p14:creationId xmlns:p14="http://schemas.microsoft.com/office/powerpoint/2010/main" val="5004361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7F9AF-3071-328B-4847-E8D4115B47EA}"/>
              </a:ext>
            </a:extLst>
          </p:cNvPr>
          <p:cNvSpPr>
            <a:spLocks noGrp="1"/>
          </p:cNvSpPr>
          <p:nvPr>
            <p:ph type="title"/>
          </p:nvPr>
        </p:nvSpPr>
        <p:spPr/>
        <p:txBody>
          <a:bodyPr/>
          <a:lstStyle/>
          <a:p>
            <a:r>
              <a:rPr lang="en-US" dirty="0"/>
              <a:t>CHAPTER 2 DEFINITIONS</a:t>
            </a:r>
          </a:p>
        </p:txBody>
      </p:sp>
      <p:sp>
        <p:nvSpPr>
          <p:cNvPr id="3" name="Content Placeholder 2">
            <a:extLst>
              <a:ext uri="{FF2B5EF4-FFF2-40B4-BE49-F238E27FC236}">
                <a16:creationId xmlns:a16="http://schemas.microsoft.com/office/drawing/2014/main" id="{D49E72DA-ED62-D99B-3E62-BD952CF96A2F}"/>
              </a:ext>
            </a:extLst>
          </p:cNvPr>
          <p:cNvSpPr>
            <a:spLocks noGrp="1"/>
          </p:cNvSpPr>
          <p:nvPr>
            <p:ph idx="1"/>
          </p:nvPr>
        </p:nvSpPr>
        <p:spPr/>
        <p:txBody>
          <a:bodyPr/>
          <a:lstStyle/>
          <a:p>
            <a:pPr marL="0" indent="0">
              <a:buNone/>
            </a:pPr>
            <a:r>
              <a:rPr lang="en-US" sz="2000" b="1" dirty="0"/>
              <a:t>203.0 – A –</a:t>
            </a:r>
            <a:endParaRPr lang="en-US" sz="2000" dirty="0"/>
          </a:p>
          <a:p>
            <a:pPr marL="0" indent="0">
              <a:buNone/>
            </a:pPr>
            <a:r>
              <a:rPr lang="en-US" sz="2000" b="1" i="1" u="sng" dirty="0">
                <a:solidFill>
                  <a:srgbClr val="0070C0"/>
                </a:solidFill>
              </a:rPr>
              <a:t>Air Terminal Device. [OSHPD 1, 2, 3, 4 and 5] </a:t>
            </a:r>
            <a:r>
              <a:rPr lang="en-US" sz="2000" i="1" u="sng" dirty="0">
                <a:solidFill>
                  <a:srgbClr val="0070C0"/>
                </a:solidFill>
              </a:rPr>
              <a:t>Any device (e.g., grille, register, diffuser) placed in an opening to a room, through which controlled air enters or leaves. Component of the air-distribution system which has the purpose of achieving the predetermined movement of air into or from a treated space.</a:t>
            </a:r>
            <a:endParaRPr lang="en-US" sz="2000" dirty="0">
              <a:solidFill>
                <a:srgbClr val="0070C0"/>
              </a:solidFill>
            </a:endParaRPr>
          </a:p>
          <a:p>
            <a:endParaRPr lang="en-US" dirty="0"/>
          </a:p>
        </p:txBody>
      </p:sp>
    </p:spTree>
    <p:extLst>
      <p:ext uri="{BB962C8B-B14F-4D97-AF65-F5344CB8AC3E}">
        <p14:creationId xmlns:p14="http://schemas.microsoft.com/office/powerpoint/2010/main" val="27393441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43195C-3DC4-CD31-819B-7DC4EA5D7C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83CE01-E164-67B9-D566-17E760A49AC3}"/>
              </a:ext>
            </a:extLst>
          </p:cNvPr>
          <p:cNvSpPr>
            <a:spLocks noGrp="1"/>
          </p:cNvSpPr>
          <p:nvPr>
            <p:ph type="title"/>
          </p:nvPr>
        </p:nvSpPr>
        <p:spPr/>
        <p:txBody>
          <a:bodyPr/>
          <a:lstStyle/>
          <a:p>
            <a:r>
              <a:rPr lang="en-US" dirty="0"/>
              <a:t>CHAPTER 4 VENTILATION AIR</a:t>
            </a:r>
          </a:p>
        </p:txBody>
      </p:sp>
      <p:sp>
        <p:nvSpPr>
          <p:cNvPr id="3" name="Content Placeholder 2">
            <a:extLst>
              <a:ext uri="{FF2B5EF4-FFF2-40B4-BE49-F238E27FC236}">
                <a16:creationId xmlns:a16="http://schemas.microsoft.com/office/drawing/2014/main" id="{6ABE4159-0B68-09AD-B78F-4C0F5DE2E293}"/>
              </a:ext>
            </a:extLst>
          </p:cNvPr>
          <p:cNvSpPr>
            <a:spLocks noGrp="1"/>
          </p:cNvSpPr>
          <p:nvPr>
            <p:ph idx="1"/>
          </p:nvPr>
        </p:nvSpPr>
        <p:spPr/>
        <p:txBody>
          <a:bodyPr>
            <a:normAutofit fontScale="92500" lnSpcReduction="20000"/>
          </a:bodyPr>
          <a:lstStyle/>
          <a:p>
            <a:pPr marL="0" indent="0">
              <a:buNone/>
            </a:pPr>
            <a:r>
              <a:rPr lang="en-US" b="1" i="1" u="sng" dirty="0">
                <a:solidFill>
                  <a:srgbClr val="0070C0"/>
                </a:solidFill>
              </a:rPr>
              <a:t>407.7 Unoccupied Turndown.</a:t>
            </a:r>
            <a:endParaRPr lang="en-US" dirty="0">
              <a:solidFill>
                <a:srgbClr val="0070C0"/>
              </a:solidFill>
            </a:endParaRPr>
          </a:p>
          <a:p>
            <a:pPr marL="0" indent="0">
              <a:buNone/>
            </a:pPr>
            <a:r>
              <a:rPr lang="en-US" b="1" i="1" u="sng" dirty="0">
                <a:solidFill>
                  <a:srgbClr val="0070C0"/>
                </a:solidFill>
              </a:rPr>
              <a:t>407.7.1 </a:t>
            </a:r>
            <a:r>
              <a:rPr lang="en-US" i="1" u="sng" dirty="0">
                <a:solidFill>
                  <a:srgbClr val="0070C0"/>
                </a:solidFill>
              </a:rPr>
              <a:t>Where indicated with a “yes” in the Unoccupied turndown column of Table 4-A, the number of air changes shall be permitted to be reduced. The following conditions shall be met:</a:t>
            </a:r>
            <a:endParaRPr lang="en-US" dirty="0">
              <a:solidFill>
                <a:srgbClr val="0070C0"/>
              </a:solidFill>
            </a:endParaRPr>
          </a:p>
          <a:p>
            <a:pPr marL="403225" lvl="0" indent="-403225">
              <a:buNone/>
            </a:pPr>
            <a:r>
              <a:rPr lang="en-US" i="1" u="sng" dirty="0">
                <a:solidFill>
                  <a:srgbClr val="0070C0"/>
                </a:solidFill>
              </a:rPr>
              <a:t>(1) The number of air changes may be reduced to 25 percent of the indicated value in Table 4-A for pressurized spaces when the room is unoccupied.</a:t>
            </a:r>
            <a:endParaRPr lang="en-US" u="sng" dirty="0">
              <a:solidFill>
                <a:srgbClr val="0070C0"/>
              </a:solidFill>
            </a:endParaRPr>
          </a:p>
          <a:p>
            <a:pPr marL="403225" lvl="0" indent="-403225">
              <a:buNone/>
            </a:pPr>
            <a:r>
              <a:rPr lang="en-US" i="1" u="sng" dirty="0">
                <a:solidFill>
                  <a:srgbClr val="0070C0"/>
                </a:solidFill>
              </a:rPr>
              <a:t>(2) The number of air changes per hour indicated is reestablished whenever the space is occupied.</a:t>
            </a:r>
            <a:endParaRPr lang="en-US" u="sng" dirty="0">
              <a:solidFill>
                <a:srgbClr val="0070C0"/>
              </a:solidFill>
            </a:endParaRPr>
          </a:p>
          <a:p>
            <a:pPr marL="403225" lvl="0" indent="-403225">
              <a:buNone/>
            </a:pPr>
            <a:r>
              <a:rPr lang="en-US" i="1" u="sng" dirty="0">
                <a:solidFill>
                  <a:srgbClr val="0070C0"/>
                </a:solidFill>
              </a:rPr>
              <a:t>(3) The pressure relationship with surrounding rooms is maintained when the air changes per hour are reduced.</a:t>
            </a:r>
            <a:endParaRPr lang="en-US" u="sng" dirty="0">
              <a:solidFill>
                <a:srgbClr val="0070C0"/>
              </a:solidFill>
            </a:endParaRPr>
          </a:p>
          <a:p>
            <a:pPr marL="403225" lvl="0" indent="-403225">
              <a:buNone/>
            </a:pPr>
            <a:r>
              <a:rPr lang="en-US" i="1" u="sng" dirty="0">
                <a:solidFill>
                  <a:srgbClr val="0070C0"/>
                </a:solidFill>
              </a:rPr>
              <a:t>(4) All operating, class 3 imaging and cesarean delivery rooms shall maintain a minimum of six air changes per hour of total air when not in use.</a:t>
            </a:r>
            <a:endParaRPr lang="en-US" u="sng" dirty="0">
              <a:solidFill>
                <a:srgbClr val="0070C0"/>
              </a:solidFill>
            </a:endParaRPr>
          </a:p>
          <a:p>
            <a:endParaRPr lang="en-US" dirty="0"/>
          </a:p>
        </p:txBody>
      </p:sp>
    </p:spTree>
    <p:extLst>
      <p:ext uri="{BB962C8B-B14F-4D97-AF65-F5344CB8AC3E}">
        <p14:creationId xmlns:p14="http://schemas.microsoft.com/office/powerpoint/2010/main" val="29437128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06D8DD-B7EE-E0FC-80C8-6FA20A6601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DE8EF3-0AA9-7B6D-CEA5-3626DBA841F2}"/>
              </a:ext>
            </a:extLst>
          </p:cNvPr>
          <p:cNvSpPr>
            <a:spLocks noGrp="1"/>
          </p:cNvSpPr>
          <p:nvPr>
            <p:ph type="title"/>
          </p:nvPr>
        </p:nvSpPr>
        <p:spPr/>
        <p:txBody>
          <a:bodyPr/>
          <a:lstStyle/>
          <a:p>
            <a:r>
              <a:rPr lang="en-US" dirty="0"/>
              <a:t>CHAPTER 4 VENTILATION AIR</a:t>
            </a:r>
          </a:p>
        </p:txBody>
      </p:sp>
      <p:sp>
        <p:nvSpPr>
          <p:cNvPr id="3" name="Content Placeholder 2">
            <a:extLst>
              <a:ext uri="{FF2B5EF4-FFF2-40B4-BE49-F238E27FC236}">
                <a16:creationId xmlns:a16="http://schemas.microsoft.com/office/drawing/2014/main" id="{496D2C5E-BDA3-680B-BE9D-34B450CDB568}"/>
              </a:ext>
            </a:extLst>
          </p:cNvPr>
          <p:cNvSpPr>
            <a:spLocks noGrp="1"/>
          </p:cNvSpPr>
          <p:nvPr>
            <p:ph idx="1"/>
          </p:nvPr>
        </p:nvSpPr>
        <p:spPr/>
        <p:txBody>
          <a:bodyPr/>
          <a:lstStyle/>
          <a:p>
            <a:pPr marL="0" indent="0">
              <a:buNone/>
            </a:pPr>
            <a:r>
              <a:rPr lang="en-US" sz="2400" b="1" i="1" u="sng" dirty="0">
                <a:solidFill>
                  <a:srgbClr val="0070C0"/>
                </a:solidFill>
              </a:rPr>
              <a:t>407.8</a:t>
            </a:r>
            <a:r>
              <a:rPr lang="en-US" sz="2400" i="1" u="sng" dirty="0">
                <a:solidFill>
                  <a:srgbClr val="0070C0"/>
                </a:solidFill>
              </a:rPr>
              <a:t> </a:t>
            </a:r>
            <a:r>
              <a:rPr lang="en-US" sz="2400" b="1" i="1" u="sng" dirty="0">
                <a:solidFill>
                  <a:srgbClr val="0070C0"/>
                </a:solidFill>
              </a:rPr>
              <a:t>Building Pressurization.</a:t>
            </a:r>
            <a:endParaRPr lang="en-US" sz="2400" dirty="0">
              <a:solidFill>
                <a:srgbClr val="0070C0"/>
              </a:solidFill>
            </a:endParaRPr>
          </a:p>
          <a:p>
            <a:pPr marL="0" indent="0">
              <a:buNone/>
            </a:pPr>
            <a:r>
              <a:rPr lang="en-US" sz="2400" b="1" i="1" u="sng" dirty="0">
                <a:solidFill>
                  <a:srgbClr val="0070C0"/>
                </a:solidFill>
              </a:rPr>
              <a:t>407.8.1</a:t>
            </a:r>
            <a:r>
              <a:rPr lang="en-US" sz="2400" i="1" u="sng" dirty="0">
                <a:solidFill>
                  <a:srgbClr val="0070C0"/>
                </a:solidFill>
              </a:rPr>
              <a:t> The outdoor air intake design for air handling systems shall be set to maintain the intake air rate to equal or exceed the building exhaust under all conditions including variable air volume and unoccupied turndown.</a:t>
            </a:r>
            <a:endParaRPr lang="en-US" sz="2400" dirty="0">
              <a:solidFill>
                <a:srgbClr val="0070C0"/>
              </a:solidFill>
            </a:endParaRPr>
          </a:p>
          <a:p>
            <a:endParaRPr lang="en-US" dirty="0"/>
          </a:p>
        </p:txBody>
      </p:sp>
    </p:spTree>
    <p:extLst>
      <p:ext uri="{BB962C8B-B14F-4D97-AF65-F5344CB8AC3E}">
        <p14:creationId xmlns:p14="http://schemas.microsoft.com/office/powerpoint/2010/main" val="17504059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1FFC3-D5B9-14F2-F254-A156BC290A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437AB8-1DDA-7D03-9367-1C4A267027D9}"/>
              </a:ext>
            </a:extLst>
          </p:cNvPr>
          <p:cNvSpPr>
            <a:spLocks noGrp="1"/>
          </p:cNvSpPr>
          <p:nvPr>
            <p:ph type="title"/>
          </p:nvPr>
        </p:nvSpPr>
        <p:spPr/>
        <p:txBody>
          <a:bodyPr/>
          <a:lstStyle/>
          <a:p>
            <a:r>
              <a:rPr lang="en-US" dirty="0"/>
              <a:t>CHAPTER 4 VENTILATION AIR</a:t>
            </a:r>
          </a:p>
        </p:txBody>
      </p:sp>
      <p:sp>
        <p:nvSpPr>
          <p:cNvPr id="3" name="Content Placeholder 2">
            <a:extLst>
              <a:ext uri="{FF2B5EF4-FFF2-40B4-BE49-F238E27FC236}">
                <a16:creationId xmlns:a16="http://schemas.microsoft.com/office/drawing/2014/main" id="{A57F8758-C9D5-37D5-3062-A64F9D50AF3B}"/>
              </a:ext>
            </a:extLst>
          </p:cNvPr>
          <p:cNvSpPr>
            <a:spLocks noGrp="1"/>
          </p:cNvSpPr>
          <p:nvPr>
            <p:ph idx="1"/>
          </p:nvPr>
        </p:nvSpPr>
        <p:spPr/>
        <p:txBody>
          <a:bodyPr>
            <a:normAutofit fontScale="70000" lnSpcReduction="20000"/>
          </a:bodyPr>
          <a:lstStyle/>
          <a:p>
            <a:pPr marL="0" indent="0">
              <a:buNone/>
            </a:pPr>
            <a:r>
              <a:rPr lang="en-US" b="1" i="1" dirty="0"/>
              <a:t>414.0 Airborne Infection Isolation Rooms. [OSHPD 1, 2, 3, 4 &amp; 5]</a:t>
            </a:r>
            <a:endParaRPr lang="en-US" dirty="0"/>
          </a:p>
          <a:p>
            <a:pPr marL="0" indent="0">
              <a:buNone/>
            </a:pPr>
            <a:r>
              <a:rPr lang="en-US" i="1" dirty="0"/>
              <a:t>...</a:t>
            </a:r>
            <a:endParaRPr lang="en-US" dirty="0"/>
          </a:p>
          <a:p>
            <a:pPr marL="0" indent="0">
              <a:buNone/>
            </a:pPr>
            <a:r>
              <a:rPr lang="en-US" b="1" i="1" dirty="0"/>
              <a:t>414.1 Exhaust Systems.</a:t>
            </a:r>
            <a:endParaRPr lang="en-US" dirty="0"/>
          </a:p>
          <a:p>
            <a:pPr marL="0" indent="0">
              <a:buNone/>
            </a:pPr>
            <a:r>
              <a:rPr lang="en-US" b="1" i="1" dirty="0"/>
              <a:t>414.1.1 </a:t>
            </a:r>
            <a:r>
              <a:rPr lang="en-US" i="1" dirty="0"/>
              <a:t>Exhaust discharge from fan shall extend at least </a:t>
            </a:r>
            <a:r>
              <a:rPr lang="en-US" i="1" strike="sngStrike" dirty="0">
                <a:solidFill>
                  <a:schemeClr val="bg2">
                    <a:lumMod val="50000"/>
                  </a:schemeClr>
                </a:solidFill>
              </a:rPr>
              <a:t>7</a:t>
            </a:r>
            <a:r>
              <a:rPr lang="en-US" i="1" u="sng" dirty="0">
                <a:solidFill>
                  <a:srgbClr val="0070C0"/>
                </a:solidFill>
              </a:rPr>
              <a:t>10</a:t>
            </a:r>
            <a:r>
              <a:rPr lang="en-US" i="1" dirty="0"/>
              <a:t> feet (</a:t>
            </a:r>
            <a:r>
              <a:rPr lang="en-US" i="1" strike="sngStrike" dirty="0">
                <a:solidFill>
                  <a:schemeClr val="bg2">
                    <a:lumMod val="50000"/>
                  </a:schemeClr>
                </a:solidFill>
              </a:rPr>
              <a:t>2134</a:t>
            </a:r>
            <a:r>
              <a:rPr lang="en-US" i="1" dirty="0"/>
              <a:t> </a:t>
            </a:r>
            <a:r>
              <a:rPr lang="en-US" i="1" u="sng" dirty="0">
                <a:solidFill>
                  <a:srgbClr val="0070C0"/>
                </a:solidFill>
              </a:rPr>
              <a:t>3048</a:t>
            </a:r>
            <a:r>
              <a:rPr lang="en-US" i="1" u="sng" dirty="0"/>
              <a:t> </a:t>
            </a:r>
            <a:r>
              <a:rPr lang="en-US" i="1" dirty="0"/>
              <a:t>mm) above the roof and discharge vertically upward. Self-draining stacks or equivalent shall be used for rain protection. Rain caps which divert the exhaust toward the roof shall be prohibited.</a:t>
            </a:r>
            <a:endParaRPr lang="en-US" dirty="0"/>
          </a:p>
          <a:p>
            <a:pPr marL="0" indent="0">
              <a:buNone/>
            </a:pPr>
            <a:r>
              <a:rPr lang="en-US" dirty="0"/>
              <a:t>...</a:t>
            </a:r>
          </a:p>
          <a:p>
            <a:pPr marL="0" indent="0">
              <a:buNone/>
            </a:pPr>
            <a:r>
              <a:rPr lang="en-US" b="1" i="1" dirty="0"/>
              <a:t>417.0 Testing and Balancing Airborne Infection Isolation Rooms and Protective Environment Rooms. [OSHPD 1, 2, 3, 4 &amp; 5] </a:t>
            </a:r>
            <a:r>
              <a:rPr lang="en-US" i="1" dirty="0"/>
              <a:t>Prior to acceptance of the rooms, all mechanical systems shall be tested, balanced, and operated to demonstrate to the owner or designated representative that the installation and performance of the systems conform to design intent. All testing and balancing shall be performed by a qualified independent agency certified by the Associated Air Balance Council (AABC): the National Environmental Balancing Bureau (NEBB); or the Testing, Adjusting and Balancing Bureau (TABB). </a:t>
            </a:r>
            <a:r>
              <a:rPr lang="en-US" i="1" u="sng" dirty="0">
                <a:solidFill>
                  <a:srgbClr val="0070C0"/>
                </a:solidFill>
              </a:rPr>
              <a:t>Air balance testing shall include a pressure test at all doors serving the isolation, protective environment, and ante rooms to provide the directional pressure relationships in Section 416.1.</a:t>
            </a:r>
            <a:endParaRPr lang="en-US" dirty="0">
              <a:solidFill>
                <a:srgbClr val="0070C0"/>
              </a:solidFill>
            </a:endParaRPr>
          </a:p>
          <a:p>
            <a:endParaRPr lang="en-US" dirty="0"/>
          </a:p>
        </p:txBody>
      </p:sp>
    </p:spTree>
    <p:extLst>
      <p:ext uri="{BB962C8B-B14F-4D97-AF65-F5344CB8AC3E}">
        <p14:creationId xmlns:p14="http://schemas.microsoft.com/office/powerpoint/2010/main" val="30209425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806DDEE-A815-1C4C-C6DB-CEFAC1D01D9C}"/>
              </a:ext>
            </a:extLst>
          </p:cNvPr>
          <p:cNvPicPr>
            <a:picLocks noChangeAspect="1"/>
          </p:cNvPicPr>
          <p:nvPr/>
        </p:nvPicPr>
        <p:blipFill>
          <a:blip r:embed="rId3"/>
          <a:stretch>
            <a:fillRect/>
          </a:stretch>
        </p:blipFill>
        <p:spPr>
          <a:xfrm>
            <a:off x="1404620" y="177999"/>
            <a:ext cx="9382760" cy="1512689"/>
          </a:xfrm>
          <a:prstGeom prst="rect">
            <a:avLst/>
          </a:prstGeom>
        </p:spPr>
      </p:pic>
      <p:pic>
        <p:nvPicPr>
          <p:cNvPr id="9" name="Picture 8">
            <a:extLst>
              <a:ext uri="{FF2B5EF4-FFF2-40B4-BE49-F238E27FC236}">
                <a16:creationId xmlns:a16="http://schemas.microsoft.com/office/drawing/2014/main" id="{E68184E5-1AE8-61C5-4432-B1154EBB72A1}"/>
              </a:ext>
            </a:extLst>
          </p:cNvPr>
          <p:cNvPicPr>
            <a:picLocks noChangeAspect="1"/>
          </p:cNvPicPr>
          <p:nvPr/>
        </p:nvPicPr>
        <p:blipFill>
          <a:blip r:embed="rId4"/>
          <a:stretch>
            <a:fillRect/>
          </a:stretch>
        </p:blipFill>
        <p:spPr>
          <a:xfrm>
            <a:off x="1404620" y="1690688"/>
            <a:ext cx="9382760" cy="5071579"/>
          </a:xfrm>
          <a:prstGeom prst="rect">
            <a:avLst/>
          </a:prstGeom>
        </p:spPr>
      </p:pic>
    </p:spTree>
    <p:extLst>
      <p:ext uri="{BB962C8B-B14F-4D97-AF65-F5344CB8AC3E}">
        <p14:creationId xmlns:p14="http://schemas.microsoft.com/office/powerpoint/2010/main" val="35378170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E71D15D-D366-BB8B-A9C7-AEA01236DDB3}"/>
              </a:ext>
            </a:extLst>
          </p:cNvPr>
          <p:cNvPicPr>
            <a:picLocks noChangeAspect="1"/>
          </p:cNvPicPr>
          <p:nvPr/>
        </p:nvPicPr>
        <p:blipFill>
          <a:blip r:embed="rId3"/>
          <a:stretch>
            <a:fillRect/>
          </a:stretch>
        </p:blipFill>
        <p:spPr>
          <a:xfrm>
            <a:off x="1404620" y="177999"/>
            <a:ext cx="9382760" cy="1512689"/>
          </a:xfrm>
          <a:prstGeom prst="rect">
            <a:avLst/>
          </a:prstGeom>
        </p:spPr>
      </p:pic>
      <p:pic>
        <p:nvPicPr>
          <p:cNvPr id="6" name="Picture 5">
            <a:extLst>
              <a:ext uri="{FF2B5EF4-FFF2-40B4-BE49-F238E27FC236}">
                <a16:creationId xmlns:a16="http://schemas.microsoft.com/office/drawing/2014/main" id="{B7398D3D-CDCF-2DB3-69F0-CD43BB75BA48}"/>
              </a:ext>
            </a:extLst>
          </p:cNvPr>
          <p:cNvPicPr>
            <a:picLocks noChangeAspect="1"/>
          </p:cNvPicPr>
          <p:nvPr/>
        </p:nvPicPr>
        <p:blipFill>
          <a:blip r:embed="rId4"/>
          <a:stretch>
            <a:fillRect/>
          </a:stretch>
        </p:blipFill>
        <p:spPr>
          <a:xfrm>
            <a:off x="1404620" y="1690688"/>
            <a:ext cx="9382760" cy="4258068"/>
          </a:xfrm>
          <a:prstGeom prst="rect">
            <a:avLst/>
          </a:prstGeom>
        </p:spPr>
      </p:pic>
    </p:spTree>
    <p:extLst>
      <p:ext uri="{BB962C8B-B14F-4D97-AF65-F5344CB8AC3E}">
        <p14:creationId xmlns:p14="http://schemas.microsoft.com/office/powerpoint/2010/main" val="15648811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13A3D3-F99B-C9F9-A524-2325234BEDB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0A6F9C5-19AF-A992-68CA-B1023913CD72}"/>
              </a:ext>
            </a:extLst>
          </p:cNvPr>
          <p:cNvPicPr>
            <a:picLocks noChangeAspect="1"/>
          </p:cNvPicPr>
          <p:nvPr/>
        </p:nvPicPr>
        <p:blipFill>
          <a:blip r:embed="rId3"/>
          <a:stretch>
            <a:fillRect/>
          </a:stretch>
        </p:blipFill>
        <p:spPr>
          <a:xfrm>
            <a:off x="1404620" y="177999"/>
            <a:ext cx="9382760" cy="1512689"/>
          </a:xfrm>
          <a:prstGeom prst="rect">
            <a:avLst/>
          </a:prstGeom>
        </p:spPr>
      </p:pic>
      <p:pic>
        <p:nvPicPr>
          <p:cNvPr id="6" name="Picture 5">
            <a:extLst>
              <a:ext uri="{FF2B5EF4-FFF2-40B4-BE49-F238E27FC236}">
                <a16:creationId xmlns:a16="http://schemas.microsoft.com/office/drawing/2014/main" id="{A9C5BE22-C79C-B335-FAA3-E54AF39B97AD}"/>
              </a:ext>
            </a:extLst>
          </p:cNvPr>
          <p:cNvPicPr>
            <a:picLocks noChangeAspect="1"/>
          </p:cNvPicPr>
          <p:nvPr/>
        </p:nvPicPr>
        <p:blipFill>
          <a:blip r:embed="rId4"/>
          <a:stretch>
            <a:fillRect/>
          </a:stretch>
        </p:blipFill>
        <p:spPr>
          <a:xfrm>
            <a:off x="1404620" y="1690688"/>
            <a:ext cx="9382760" cy="4507805"/>
          </a:xfrm>
          <a:prstGeom prst="rect">
            <a:avLst/>
          </a:prstGeom>
        </p:spPr>
      </p:pic>
    </p:spTree>
    <p:extLst>
      <p:ext uri="{BB962C8B-B14F-4D97-AF65-F5344CB8AC3E}">
        <p14:creationId xmlns:p14="http://schemas.microsoft.com/office/powerpoint/2010/main" val="26032891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633DD-A05B-E352-F09F-0A2B2CAA7A5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BE15737-9527-1DC1-04A2-3E11DEA3D956}"/>
              </a:ext>
            </a:extLst>
          </p:cNvPr>
          <p:cNvPicPr>
            <a:picLocks noChangeAspect="1"/>
          </p:cNvPicPr>
          <p:nvPr/>
        </p:nvPicPr>
        <p:blipFill>
          <a:blip r:embed="rId3"/>
          <a:stretch>
            <a:fillRect/>
          </a:stretch>
        </p:blipFill>
        <p:spPr>
          <a:xfrm>
            <a:off x="1404620" y="177999"/>
            <a:ext cx="9382760" cy="1512689"/>
          </a:xfrm>
          <a:prstGeom prst="rect">
            <a:avLst/>
          </a:prstGeom>
        </p:spPr>
      </p:pic>
      <p:pic>
        <p:nvPicPr>
          <p:cNvPr id="6" name="Picture 5">
            <a:extLst>
              <a:ext uri="{FF2B5EF4-FFF2-40B4-BE49-F238E27FC236}">
                <a16:creationId xmlns:a16="http://schemas.microsoft.com/office/drawing/2014/main" id="{CB9FE932-C2A1-5F67-FB50-DA7736E0F586}"/>
              </a:ext>
            </a:extLst>
          </p:cNvPr>
          <p:cNvPicPr>
            <a:picLocks noChangeAspect="1"/>
          </p:cNvPicPr>
          <p:nvPr/>
        </p:nvPicPr>
        <p:blipFill>
          <a:blip r:embed="rId4"/>
          <a:srcRect t="2259" b="-2259"/>
          <a:stretch>
            <a:fillRect/>
          </a:stretch>
        </p:blipFill>
        <p:spPr>
          <a:xfrm>
            <a:off x="1404620" y="1690688"/>
            <a:ext cx="9382760" cy="5286733"/>
          </a:xfrm>
          <a:prstGeom prst="rect">
            <a:avLst/>
          </a:prstGeom>
        </p:spPr>
      </p:pic>
    </p:spTree>
    <p:extLst>
      <p:ext uri="{BB962C8B-B14F-4D97-AF65-F5344CB8AC3E}">
        <p14:creationId xmlns:p14="http://schemas.microsoft.com/office/powerpoint/2010/main" val="3301329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09AD3-A533-B73F-9818-977FCA9DC09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18A2595-F509-0FFA-4878-DC74B9092A6F}"/>
              </a:ext>
            </a:extLst>
          </p:cNvPr>
          <p:cNvPicPr>
            <a:picLocks noChangeAspect="1"/>
          </p:cNvPicPr>
          <p:nvPr/>
        </p:nvPicPr>
        <p:blipFill>
          <a:blip r:embed="rId3"/>
          <a:stretch>
            <a:fillRect/>
          </a:stretch>
        </p:blipFill>
        <p:spPr>
          <a:xfrm>
            <a:off x="1404620" y="177999"/>
            <a:ext cx="9382760" cy="1512689"/>
          </a:xfrm>
          <a:prstGeom prst="rect">
            <a:avLst/>
          </a:prstGeom>
        </p:spPr>
      </p:pic>
      <p:pic>
        <p:nvPicPr>
          <p:cNvPr id="6" name="Picture 5">
            <a:extLst>
              <a:ext uri="{FF2B5EF4-FFF2-40B4-BE49-F238E27FC236}">
                <a16:creationId xmlns:a16="http://schemas.microsoft.com/office/drawing/2014/main" id="{426314D6-4587-A308-6D01-A6B769E0DA2A}"/>
              </a:ext>
            </a:extLst>
          </p:cNvPr>
          <p:cNvPicPr>
            <a:picLocks noChangeAspect="1"/>
          </p:cNvPicPr>
          <p:nvPr/>
        </p:nvPicPr>
        <p:blipFill>
          <a:blip r:embed="rId4"/>
          <a:stretch>
            <a:fillRect/>
          </a:stretch>
        </p:blipFill>
        <p:spPr>
          <a:xfrm>
            <a:off x="1404620" y="1690688"/>
            <a:ext cx="9382760" cy="4766171"/>
          </a:xfrm>
          <a:prstGeom prst="rect">
            <a:avLst/>
          </a:prstGeom>
        </p:spPr>
      </p:pic>
    </p:spTree>
    <p:extLst>
      <p:ext uri="{BB962C8B-B14F-4D97-AF65-F5344CB8AC3E}">
        <p14:creationId xmlns:p14="http://schemas.microsoft.com/office/powerpoint/2010/main" val="8345115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B3F5CF-9AFC-CA99-41FD-082D3BB51559}"/>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9ECE347-2341-0047-3380-1445D4F0D4D0}"/>
              </a:ext>
            </a:extLst>
          </p:cNvPr>
          <p:cNvPicPr>
            <a:picLocks noChangeAspect="1"/>
          </p:cNvPicPr>
          <p:nvPr/>
        </p:nvPicPr>
        <p:blipFill>
          <a:blip r:embed="rId3"/>
          <a:stretch>
            <a:fillRect/>
          </a:stretch>
        </p:blipFill>
        <p:spPr>
          <a:xfrm>
            <a:off x="1404620" y="177999"/>
            <a:ext cx="9382760" cy="1512689"/>
          </a:xfrm>
          <a:prstGeom prst="rect">
            <a:avLst/>
          </a:prstGeom>
        </p:spPr>
      </p:pic>
      <p:pic>
        <p:nvPicPr>
          <p:cNvPr id="6" name="Picture 5">
            <a:extLst>
              <a:ext uri="{FF2B5EF4-FFF2-40B4-BE49-F238E27FC236}">
                <a16:creationId xmlns:a16="http://schemas.microsoft.com/office/drawing/2014/main" id="{01D25E4A-7A49-C7FB-04FD-DDDC89D83FB7}"/>
              </a:ext>
            </a:extLst>
          </p:cNvPr>
          <p:cNvPicPr>
            <a:picLocks noChangeAspect="1"/>
          </p:cNvPicPr>
          <p:nvPr/>
        </p:nvPicPr>
        <p:blipFill>
          <a:blip r:embed="rId4"/>
          <a:stretch>
            <a:fillRect/>
          </a:stretch>
        </p:blipFill>
        <p:spPr>
          <a:xfrm>
            <a:off x="1404620" y="1690688"/>
            <a:ext cx="9382760" cy="5044934"/>
          </a:xfrm>
          <a:prstGeom prst="rect">
            <a:avLst/>
          </a:prstGeom>
        </p:spPr>
      </p:pic>
    </p:spTree>
    <p:extLst>
      <p:ext uri="{BB962C8B-B14F-4D97-AF65-F5344CB8AC3E}">
        <p14:creationId xmlns:p14="http://schemas.microsoft.com/office/powerpoint/2010/main" val="18659202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0BB4C-C770-AAD8-25AD-3A407CB6350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FE41C0B-43C1-7ED1-09DB-DA656E508FC0}"/>
              </a:ext>
            </a:extLst>
          </p:cNvPr>
          <p:cNvPicPr>
            <a:picLocks noChangeAspect="1"/>
          </p:cNvPicPr>
          <p:nvPr/>
        </p:nvPicPr>
        <p:blipFill>
          <a:blip r:embed="rId3"/>
          <a:stretch>
            <a:fillRect/>
          </a:stretch>
        </p:blipFill>
        <p:spPr>
          <a:xfrm>
            <a:off x="1404620" y="177999"/>
            <a:ext cx="9382760" cy="1512689"/>
          </a:xfrm>
          <a:prstGeom prst="rect">
            <a:avLst/>
          </a:prstGeom>
        </p:spPr>
      </p:pic>
      <p:pic>
        <p:nvPicPr>
          <p:cNvPr id="6" name="Picture 5">
            <a:extLst>
              <a:ext uri="{FF2B5EF4-FFF2-40B4-BE49-F238E27FC236}">
                <a16:creationId xmlns:a16="http://schemas.microsoft.com/office/drawing/2014/main" id="{6D904C14-C8A0-4683-311C-12DA41593AC7}"/>
              </a:ext>
            </a:extLst>
          </p:cNvPr>
          <p:cNvPicPr>
            <a:picLocks noChangeAspect="1"/>
          </p:cNvPicPr>
          <p:nvPr/>
        </p:nvPicPr>
        <p:blipFill>
          <a:blip r:embed="rId4"/>
          <a:srcRect b="16248"/>
          <a:stretch>
            <a:fillRect/>
          </a:stretch>
        </p:blipFill>
        <p:spPr>
          <a:xfrm>
            <a:off x="1404620" y="1690688"/>
            <a:ext cx="9466580" cy="5065712"/>
          </a:xfrm>
          <a:prstGeom prst="rect">
            <a:avLst/>
          </a:prstGeom>
        </p:spPr>
      </p:pic>
    </p:spTree>
    <p:extLst>
      <p:ext uri="{BB962C8B-B14F-4D97-AF65-F5344CB8AC3E}">
        <p14:creationId xmlns:p14="http://schemas.microsoft.com/office/powerpoint/2010/main" val="22018995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99FE8-EE76-FB6E-897C-A324D0B379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6A6EDE-CE26-5B91-8DAC-308F30ABBF28}"/>
              </a:ext>
            </a:extLst>
          </p:cNvPr>
          <p:cNvSpPr>
            <a:spLocks noGrp="1"/>
          </p:cNvSpPr>
          <p:nvPr>
            <p:ph type="title"/>
          </p:nvPr>
        </p:nvSpPr>
        <p:spPr/>
        <p:txBody>
          <a:bodyPr>
            <a:normAutofit/>
          </a:bodyPr>
          <a:lstStyle/>
          <a:p>
            <a:pPr algn="ctr"/>
            <a:r>
              <a:rPr lang="en-US" sz="3600" dirty="0"/>
              <a:t>Air Terminal Devices – Outlet types</a:t>
            </a:r>
          </a:p>
        </p:txBody>
      </p:sp>
      <p:sp>
        <p:nvSpPr>
          <p:cNvPr id="3" name="Content Placeholder 2">
            <a:extLst>
              <a:ext uri="{FF2B5EF4-FFF2-40B4-BE49-F238E27FC236}">
                <a16:creationId xmlns:a16="http://schemas.microsoft.com/office/drawing/2014/main" id="{70A45B57-A124-B40C-0097-F94CB4F123C5}"/>
              </a:ext>
            </a:extLst>
          </p:cNvPr>
          <p:cNvSpPr>
            <a:spLocks noGrp="1"/>
          </p:cNvSpPr>
          <p:nvPr>
            <p:ph idx="1"/>
          </p:nvPr>
        </p:nvSpPr>
        <p:spPr>
          <a:xfrm>
            <a:off x="838200" y="1488794"/>
            <a:ext cx="10515600" cy="4556899"/>
          </a:xfrm>
        </p:spPr>
        <p:txBody>
          <a:bodyPr>
            <a:normAutofit/>
          </a:bodyPr>
          <a:lstStyle/>
          <a:p>
            <a:pPr marL="0" indent="0">
              <a:buNone/>
            </a:pPr>
            <a:r>
              <a:rPr lang="en-US" b="1" i="1" dirty="0">
                <a:solidFill>
                  <a:schemeClr val="accent1">
                    <a:lumMod val="75000"/>
                  </a:schemeClr>
                </a:solidFill>
              </a:rPr>
              <a:t> </a:t>
            </a:r>
            <a:endParaRPr lang="en-US" i="1" u="sng" dirty="0">
              <a:solidFill>
                <a:schemeClr val="accent1">
                  <a:lumMod val="75000"/>
                </a:schemeClr>
              </a:solidFill>
            </a:endParaRPr>
          </a:p>
          <a:p>
            <a:pPr marL="0" indent="0">
              <a:buNone/>
            </a:pPr>
            <a:endParaRPr lang="en-US" i="1" u="sng" dirty="0">
              <a:solidFill>
                <a:schemeClr val="accent1">
                  <a:lumMod val="75000"/>
                </a:schemeClr>
              </a:solidFill>
            </a:endParaRPr>
          </a:p>
          <a:p>
            <a:pPr marL="0" indent="0">
              <a:buNone/>
            </a:pPr>
            <a:endParaRPr lang="en-US" i="1" u="sng" dirty="0">
              <a:solidFill>
                <a:schemeClr val="accent1">
                  <a:lumMod val="75000"/>
                </a:schemeClr>
              </a:solidFill>
            </a:endParaRPr>
          </a:p>
          <a:p>
            <a:pPr marL="0" indent="0">
              <a:buNone/>
            </a:pPr>
            <a:endParaRPr lang="en-US" i="1" u="sng" dirty="0">
              <a:solidFill>
                <a:schemeClr val="accent1">
                  <a:lumMod val="75000"/>
                </a:schemeClr>
              </a:solidFill>
            </a:endParaRPr>
          </a:p>
          <a:p>
            <a:pPr marL="0" indent="0">
              <a:buNone/>
            </a:pP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a:p>
            <a:pPr marL="0" indent="0">
              <a:buNone/>
            </a:pPr>
            <a:endParaRPr lang="en-US" dirty="0">
              <a:solidFill>
                <a:schemeClr val="accent1">
                  <a:lumMod val="75000"/>
                </a:schemeClr>
              </a:solidFill>
            </a:endParaRPr>
          </a:p>
          <a:p>
            <a:pPr marL="0" indent="0">
              <a:buNone/>
            </a:pPr>
            <a:endParaRPr lang="en-US" dirty="0"/>
          </a:p>
        </p:txBody>
      </p:sp>
      <p:pic>
        <p:nvPicPr>
          <p:cNvPr id="5" name="Picture 4">
            <a:extLst>
              <a:ext uri="{FF2B5EF4-FFF2-40B4-BE49-F238E27FC236}">
                <a16:creationId xmlns:a16="http://schemas.microsoft.com/office/drawing/2014/main" id="{B3305780-3A58-E0EA-AB19-D677068D30D5}"/>
              </a:ext>
            </a:extLst>
          </p:cNvPr>
          <p:cNvPicPr>
            <a:picLocks noChangeAspect="1"/>
          </p:cNvPicPr>
          <p:nvPr/>
        </p:nvPicPr>
        <p:blipFill>
          <a:blip r:embed="rId2"/>
          <a:stretch>
            <a:fillRect/>
          </a:stretch>
        </p:blipFill>
        <p:spPr>
          <a:xfrm>
            <a:off x="9303746" y="3165681"/>
            <a:ext cx="2637615" cy="1468107"/>
          </a:xfrm>
          <a:prstGeom prst="rect">
            <a:avLst/>
          </a:prstGeom>
        </p:spPr>
      </p:pic>
      <p:sp>
        <p:nvSpPr>
          <p:cNvPr id="6" name="TextBox 5">
            <a:extLst>
              <a:ext uri="{FF2B5EF4-FFF2-40B4-BE49-F238E27FC236}">
                <a16:creationId xmlns:a16="http://schemas.microsoft.com/office/drawing/2014/main" id="{7103D2C7-7D55-DBE6-9B7E-48E24910E672}"/>
              </a:ext>
            </a:extLst>
          </p:cNvPr>
          <p:cNvSpPr txBox="1"/>
          <p:nvPr/>
        </p:nvSpPr>
        <p:spPr>
          <a:xfrm>
            <a:off x="634277" y="1407120"/>
            <a:ext cx="11203495" cy="1754326"/>
          </a:xfrm>
          <a:prstGeom prst="rect">
            <a:avLst/>
          </a:prstGeom>
          <a:noFill/>
        </p:spPr>
        <p:txBody>
          <a:bodyPr wrap="square">
            <a:spAutoFit/>
          </a:bodyPr>
          <a:lstStyle/>
          <a:p>
            <a:pPr algn="l">
              <a:buFont typeface="Arial" panose="020B0604020202020204" pitchFamily="34" charset="0"/>
              <a:buChar char="•"/>
            </a:pPr>
            <a:r>
              <a:rPr lang="en-US" b="1" i="0" dirty="0">
                <a:effectLst/>
              </a:rPr>
              <a:t>Group A</a:t>
            </a:r>
            <a:r>
              <a:rPr lang="en-US" b="0" i="0" dirty="0">
                <a:effectLst/>
              </a:rPr>
              <a:t>: Mounted in or near the ceiling, projecting air horizontally (e.g., Square Plaque Diffuser)</a:t>
            </a:r>
          </a:p>
          <a:p>
            <a:pPr algn="l">
              <a:buFont typeface="Arial" panose="020B0604020202020204" pitchFamily="34" charset="0"/>
              <a:buChar char="•"/>
            </a:pPr>
            <a:r>
              <a:rPr lang="en-US" b="1" i="0" dirty="0">
                <a:effectLst/>
              </a:rPr>
              <a:t>Group B</a:t>
            </a:r>
            <a:r>
              <a:rPr lang="en-US" b="0" i="0" dirty="0">
                <a:effectLst/>
              </a:rPr>
              <a:t>: Mounted in or near the floor, projecting air vertically in a linear jet (e.g., floor-mounted </a:t>
            </a:r>
            <a:r>
              <a:rPr lang="en-US" b="0" i="0" u="none" strike="noStrike" dirty="0">
                <a:effectLst/>
              </a:rPr>
              <a:t>Linear Bar Grille</a:t>
            </a:r>
            <a:r>
              <a:rPr lang="en-US" b="0" i="0" dirty="0">
                <a:effectLst/>
              </a:rPr>
              <a:t>)</a:t>
            </a:r>
          </a:p>
          <a:p>
            <a:pPr algn="l">
              <a:buFont typeface="Arial" panose="020B0604020202020204" pitchFamily="34" charset="0"/>
              <a:buChar char="•"/>
            </a:pPr>
            <a:r>
              <a:rPr lang="en-US" b="1" i="0" dirty="0">
                <a:effectLst/>
              </a:rPr>
              <a:t>Group C</a:t>
            </a:r>
            <a:r>
              <a:rPr lang="en-US" b="0" i="0" dirty="0">
                <a:effectLst/>
              </a:rPr>
              <a:t>: Mounted in or near the floor, projecting air vertically in a spreading jet (e.g., </a:t>
            </a:r>
            <a:r>
              <a:rPr lang="en-US" b="0" i="0" u="none" strike="noStrike" dirty="0">
                <a:effectLst/>
              </a:rPr>
              <a:t>Modular Floor Diffuser</a:t>
            </a:r>
            <a:r>
              <a:rPr lang="en-US" b="0" i="0" dirty="0">
                <a:effectLst/>
              </a:rPr>
              <a:t> with a twist pattern)</a:t>
            </a:r>
          </a:p>
          <a:p>
            <a:pPr algn="l">
              <a:buFont typeface="Arial" panose="020B0604020202020204" pitchFamily="34" charset="0"/>
              <a:buChar char="•"/>
            </a:pPr>
            <a:r>
              <a:rPr lang="en-US" b="1" i="0" dirty="0">
                <a:effectLst/>
              </a:rPr>
              <a:t>Group D</a:t>
            </a:r>
            <a:r>
              <a:rPr lang="en-US" b="0" i="0" dirty="0">
                <a:effectLst/>
              </a:rPr>
              <a:t>: Mounted in or near the floor, projecting air horizontally (e.g., </a:t>
            </a:r>
            <a:r>
              <a:rPr lang="en-US" b="0" i="0" u="none" strike="noStrike" dirty="0">
                <a:effectLst/>
              </a:rPr>
              <a:t>Displacement Flow Diffuser</a:t>
            </a:r>
            <a:r>
              <a:rPr lang="en-US" b="0" i="0" dirty="0">
                <a:effectLst/>
              </a:rPr>
              <a:t>)</a:t>
            </a:r>
          </a:p>
          <a:p>
            <a:pPr algn="l">
              <a:buFont typeface="Arial" panose="020B0604020202020204" pitchFamily="34" charset="0"/>
              <a:buChar char="•"/>
            </a:pPr>
            <a:r>
              <a:rPr lang="en-US" b="1" i="0" dirty="0">
                <a:effectLst/>
              </a:rPr>
              <a:t>Group E</a:t>
            </a:r>
            <a:r>
              <a:rPr lang="en-US" b="0" i="0" dirty="0">
                <a:effectLst/>
              </a:rPr>
              <a:t>: Mounted in or near the ceiling, projecting air vertically downward (e.g., </a:t>
            </a:r>
            <a:r>
              <a:rPr lang="en-US" b="0" i="0" u="none" strike="noStrike" dirty="0">
                <a:effectLst/>
              </a:rPr>
              <a:t>Linear Slot Diffuser, non-aspirating</a:t>
            </a:r>
            <a:r>
              <a:rPr lang="en-US" b="0" i="0" dirty="0">
                <a:effectLst/>
              </a:rPr>
              <a:t>)</a:t>
            </a:r>
          </a:p>
        </p:txBody>
      </p:sp>
      <p:pic>
        <p:nvPicPr>
          <p:cNvPr id="10" name="Picture 9">
            <a:extLst>
              <a:ext uri="{FF2B5EF4-FFF2-40B4-BE49-F238E27FC236}">
                <a16:creationId xmlns:a16="http://schemas.microsoft.com/office/drawing/2014/main" id="{EC57F192-39AB-6E48-14F8-970F690E783C}"/>
              </a:ext>
            </a:extLst>
          </p:cNvPr>
          <p:cNvPicPr>
            <a:picLocks noChangeAspect="1"/>
          </p:cNvPicPr>
          <p:nvPr/>
        </p:nvPicPr>
        <p:blipFill>
          <a:blip r:embed="rId3"/>
          <a:stretch>
            <a:fillRect/>
          </a:stretch>
        </p:blipFill>
        <p:spPr>
          <a:xfrm rot="5400000">
            <a:off x="1222937" y="2823986"/>
            <a:ext cx="1425065" cy="2194540"/>
          </a:xfrm>
          <a:prstGeom prst="rect">
            <a:avLst/>
          </a:prstGeom>
        </p:spPr>
      </p:pic>
      <p:pic>
        <p:nvPicPr>
          <p:cNvPr id="12" name="Picture 11">
            <a:extLst>
              <a:ext uri="{FF2B5EF4-FFF2-40B4-BE49-F238E27FC236}">
                <a16:creationId xmlns:a16="http://schemas.microsoft.com/office/drawing/2014/main" id="{B8CFE8D6-2370-0B79-B8BE-3A51DF26D6E7}"/>
              </a:ext>
            </a:extLst>
          </p:cNvPr>
          <p:cNvPicPr>
            <a:picLocks noChangeAspect="1"/>
          </p:cNvPicPr>
          <p:nvPr/>
        </p:nvPicPr>
        <p:blipFill>
          <a:blip r:embed="rId4"/>
          <a:stretch>
            <a:fillRect/>
          </a:stretch>
        </p:blipFill>
        <p:spPr>
          <a:xfrm rot="16200000">
            <a:off x="1574087" y="3800134"/>
            <a:ext cx="1425068" cy="3422921"/>
          </a:xfrm>
          <a:prstGeom prst="rect">
            <a:avLst/>
          </a:prstGeom>
        </p:spPr>
      </p:pic>
      <p:pic>
        <p:nvPicPr>
          <p:cNvPr id="14" name="Picture 13">
            <a:extLst>
              <a:ext uri="{FF2B5EF4-FFF2-40B4-BE49-F238E27FC236}">
                <a16:creationId xmlns:a16="http://schemas.microsoft.com/office/drawing/2014/main" id="{7C2EBBA1-FC25-61C5-4426-73969C00D39B}"/>
              </a:ext>
            </a:extLst>
          </p:cNvPr>
          <p:cNvPicPr>
            <a:picLocks noChangeAspect="1"/>
          </p:cNvPicPr>
          <p:nvPr/>
        </p:nvPicPr>
        <p:blipFill>
          <a:blip r:embed="rId5"/>
          <a:stretch>
            <a:fillRect/>
          </a:stretch>
        </p:blipFill>
        <p:spPr>
          <a:xfrm>
            <a:off x="4659053" y="4702304"/>
            <a:ext cx="1634709" cy="1425063"/>
          </a:xfrm>
          <a:prstGeom prst="rect">
            <a:avLst/>
          </a:prstGeom>
        </p:spPr>
      </p:pic>
      <p:pic>
        <p:nvPicPr>
          <p:cNvPr id="16" name="Picture 15">
            <a:extLst>
              <a:ext uri="{FF2B5EF4-FFF2-40B4-BE49-F238E27FC236}">
                <a16:creationId xmlns:a16="http://schemas.microsoft.com/office/drawing/2014/main" id="{4ED914CC-E3C5-207E-45AF-ADB57ACFF7D7}"/>
              </a:ext>
            </a:extLst>
          </p:cNvPr>
          <p:cNvPicPr>
            <a:picLocks noChangeAspect="1"/>
          </p:cNvPicPr>
          <p:nvPr/>
        </p:nvPicPr>
        <p:blipFill>
          <a:blip r:embed="rId6"/>
          <a:stretch>
            <a:fillRect/>
          </a:stretch>
        </p:blipFill>
        <p:spPr>
          <a:xfrm>
            <a:off x="7615706" y="4639238"/>
            <a:ext cx="2695628" cy="1969711"/>
          </a:xfrm>
          <a:prstGeom prst="rect">
            <a:avLst/>
          </a:prstGeom>
        </p:spPr>
      </p:pic>
      <p:pic>
        <p:nvPicPr>
          <p:cNvPr id="18" name="Picture 17">
            <a:extLst>
              <a:ext uri="{FF2B5EF4-FFF2-40B4-BE49-F238E27FC236}">
                <a16:creationId xmlns:a16="http://schemas.microsoft.com/office/drawing/2014/main" id="{97521EF6-DB71-874F-1BAE-E1D7F4C4261D}"/>
              </a:ext>
            </a:extLst>
          </p:cNvPr>
          <p:cNvPicPr>
            <a:picLocks noChangeAspect="1"/>
          </p:cNvPicPr>
          <p:nvPr/>
        </p:nvPicPr>
        <p:blipFill>
          <a:blip r:embed="rId7"/>
          <a:stretch>
            <a:fillRect/>
          </a:stretch>
        </p:blipFill>
        <p:spPr>
          <a:xfrm>
            <a:off x="4458925" y="3259919"/>
            <a:ext cx="3554198" cy="1366999"/>
          </a:xfrm>
          <a:prstGeom prst="rect">
            <a:avLst/>
          </a:prstGeom>
        </p:spPr>
      </p:pic>
      <p:sp>
        <p:nvSpPr>
          <p:cNvPr id="19" name="TextBox 18">
            <a:extLst>
              <a:ext uri="{FF2B5EF4-FFF2-40B4-BE49-F238E27FC236}">
                <a16:creationId xmlns:a16="http://schemas.microsoft.com/office/drawing/2014/main" id="{81845373-4F14-C9CC-8627-073B1A821C0F}"/>
              </a:ext>
            </a:extLst>
          </p:cNvPr>
          <p:cNvSpPr txBox="1"/>
          <p:nvPr/>
        </p:nvSpPr>
        <p:spPr>
          <a:xfrm>
            <a:off x="838198" y="4311734"/>
            <a:ext cx="958404" cy="369332"/>
          </a:xfrm>
          <a:prstGeom prst="rect">
            <a:avLst/>
          </a:prstGeom>
          <a:noFill/>
        </p:spPr>
        <p:txBody>
          <a:bodyPr wrap="none" rtlCol="0">
            <a:spAutoFit/>
          </a:bodyPr>
          <a:lstStyle/>
          <a:p>
            <a:r>
              <a:rPr lang="en-US" dirty="0"/>
              <a:t>Group A</a:t>
            </a:r>
          </a:p>
        </p:txBody>
      </p:sp>
      <p:sp>
        <p:nvSpPr>
          <p:cNvPr id="20" name="TextBox 19">
            <a:extLst>
              <a:ext uri="{FF2B5EF4-FFF2-40B4-BE49-F238E27FC236}">
                <a16:creationId xmlns:a16="http://schemas.microsoft.com/office/drawing/2014/main" id="{D1356998-F609-3585-18C3-969B59A44694}"/>
              </a:ext>
            </a:extLst>
          </p:cNvPr>
          <p:cNvSpPr txBox="1"/>
          <p:nvPr/>
        </p:nvSpPr>
        <p:spPr>
          <a:xfrm>
            <a:off x="2611121" y="5621288"/>
            <a:ext cx="950388" cy="369332"/>
          </a:xfrm>
          <a:prstGeom prst="rect">
            <a:avLst/>
          </a:prstGeom>
          <a:noFill/>
        </p:spPr>
        <p:txBody>
          <a:bodyPr wrap="none" rtlCol="0">
            <a:spAutoFit/>
          </a:bodyPr>
          <a:lstStyle/>
          <a:p>
            <a:r>
              <a:rPr lang="en-US" dirty="0"/>
              <a:t>Group B</a:t>
            </a:r>
          </a:p>
        </p:txBody>
      </p:sp>
      <p:sp>
        <p:nvSpPr>
          <p:cNvPr id="21" name="TextBox 20">
            <a:extLst>
              <a:ext uri="{FF2B5EF4-FFF2-40B4-BE49-F238E27FC236}">
                <a16:creationId xmlns:a16="http://schemas.microsoft.com/office/drawing/2014/main" id="{B83755ED-D693-121C-0999-D90EDB24920E}"/>
              </a:ext>
            </a:extLst>
          </p:cNvPr>
          <p:cNvSpPr txBox="1"/>
          <p:nvPr/>
        </p:nvSpPr>
        <p:spPr>
          <a:xfrm>
            <a:off x="5941348" y="5736717"/>
            <a:ext cx="948786" cy="369332"/>
          </a:xfrm>
          <a:prstGeom prst="rect">
            <a:avLst/>
          </a:prstGeom>
          <a:noFill/>
        </p:spPr>
        <p:txBody>
          <a:bodyPr wrap="none" rtlCol="0">
            <a:spAutoFit/>
          </a:bodyPr>
          <a:lstStyle/>
          <a:p>
            <a:r>
              <a:rPr lang="en-US" dirty="0"/>
              <a:t>Group C</a:t>
            </a:r>
          </a:p>
        </p:txBody>
      </p:sp>
      <p:sp>
        <p:nvSpPr>
          <p:cNvPr id="22" name="TextBox 21">
            <a:extLst>
              <a:ext uri="{FF2B5EF4-FFF2-40B4-BE49-F238E27FC236}">
                <a16:creationId xmlns:a16="http://schemas.microsoft.com/office/drawing/2014/main" id="{5F857EF9-3D9B-7615-769A-655251A82ED6}"/>
              </a:ext>
            </a:extLst>
          </p:cNvPr>
          <p:cNvSpPr txBox="1"/>
          <p:nvPr/>
        </p:nvSpPr>
        <p:spPr>
          <a:xfrm>
            <a:off x="6376684" y="4203441"/>
            <a:ext cx="937564" cy="369332"/>
          </a:xfrm>
          <a:prstGeom prst="rect">
            <a:avLst/>
          </a:prstGeom>
          <a:noFill/>
        </p:spPr>
        <p:txBody>
          <a:bodyPr wrap="none" rtlCol="0">
            <a:spAutoFit/>
          </a:bodyPr>
          <a:lstStyle/>
          <a:p>
            <a:r>
              <a:rPr lang="en-US" dirty="0"/>
              <a:t>Group E</a:t>
            </a:r>
          </a:p>
        </p:txBody>
      </p:sp>
      <p:sp>
        <p:nvSpPr>
          <p:cNvPr id="23" name="TextBox 22">
            <a:extLst>
              <a:ext uri="{FF2B5EF4-FFF2-40B4-BE49-F238E27FC236}">
                <a16:creationId xmlns:a16="http://schemas.microsoft.com/office/drawing/2014/main" id="{E75856EA-75EA-DB28-8100-A5A4FA1CB10B}"/>
              </a:ext>
            </a:extLst>
          </p:cNvPr>
          <p:cNvSpPr txBox="1"/>
          <p:nvPr/>
        </p:nvSpPr>
        <p:spPr>
          <a:xfrm>
            <a:off x="9221961" y="4304989"/>
            <a:ext cx="2403863" cy="369332"/>
          </a:xfrm>
          <a:prstGeom prst="rect">
            <a:avLst/>
          </a:prstGeom>
          <a:noFill/>
        </p:spPr>
        <p:txBody>
          <a:bodyPr wrap="none" rtlCol="0">
            <a:spAutoFit/>
          </a:bodyPr>
          <a:lstStyle/>
          <a:p>
            <a:r>
              <a:rPr lang="en-US" dirty="0"/>
              <a:t>Group E, non-aspirating</a:t>
            </a:r>
          </a:p>
        </p:txBody>
      </p:sp>
      <p:sp>
        <p:nvSpPr>
          <p:cNvPr id="24" name="TextBox 23">
            <a:extLst>
              <a:ext uri="{FF2B5EF4-FFF2-40B4-BE49-F238E27FC236}">
                <a16:creationId xmlns:a16="http://schemas.microsoft.com/office/drawing/2014/main" id="{7A599210-DAB4-87B2-BBE7-C533A2B6A7B9}"/>
              </a:ext>
            </a:extLst>
          </p:cNvPr>
          <p:cNvSpPr txBox="1"/>
          <p:nvPr/>
        </p:nvSpPr>
        <p:spPr>
          <a:xfrm>
            <a:off x="9432184" y="5754138"/>
            <a:ext cx="968022" cy="369332"/>
          </a:xfrm>
          <a:prstGeom prst="rect">
            <a:avLst/>
          </a:prstGeom>
          <a:noFill/>
        </p:spPr>
        <p:txBody>
          <a:bodyPr wrap="none" rtlCol="0">
            <a:spAutoFit/>
          </a:bodyPr>
          <a:lstStyle/>
          <a:p>
            <a:r>
              <a:rPr lang="en-US" dirty="0"/>
              <a:t>Group D</a:t>
            </a:r>
          </a:p>
        </p:txBody>
      </p:sp>
    </p:spTree>
    <p:extLst>
      <p:ext uri="{BB962C8B-B14F-4D97-AF65-F5344CB8AC3E}">
        <p14:creationId xmlns:p14="http://schemas.microsoft.com/office/powerpoint/2010/main" val="29965934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03B3A-56FD-3B32-D1A3-5C3A2E9CAA8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77D88A5-D79B-A3A9-01F0-14EC9F905875}"/>
              </a:ext>
            </a:extLst>
          </p:cNvPr>
          <p:cNvPicPr>
            <a:picLocks noChangeAspect="1"/>
          </p:cNvPicPr>
          <p:nvPr/>
        </p:nvPicPr>
        <p:blipFill>
          <a:blip r:embed="rId3"/>
          <a:stretch>
            <a:fillRect/>
          </a:stretch>
        </p:blipFill>
        <p:spPr>
          <a:xfrm>
            <a:off x="1404620" y="177999"/>
            <a:ext cx="9382760" cy="1512689"/>
          </a:xfrm>
          <a:prstGeom prst="rect">
            <a:avLst/>
          </a:prstGeom>
        </p:spPr>
      </p:pic>
      <p:pic>
        <p:nvPicPr>
          <p:cNvPr id="6" name="Picture 5">
            <a:extLst>
              <a:ext uri="{FF2B5EF4-FFF2-40B4-BE49-F238E27FC236}">
                <a16:creationId xmlns:a16="http://schemas.microsoft.com/office/drawing/2014/main" id="{443F3C80-B4BE-CEA8-F1C5-AE49415587FC}"/>
              </a:ext>
            </a:extLst>
          </p:cNvPr>
          <p:cNvPicPr>
            <a:picLocks noChangeAspect="1"/>
          </p:cNvPicPr>
          <p:nvPr/>
        </p:nvPicPr>
        <p:blipFill>
          <a:blip r:embed="rId4"/>
          <a:stretch>
            <a:fillRect/>
          </a:stretch>
        </p:blipFill>
        <p:spPr>
          <a:xfrm>
            <a:off x="1404620" y="1690688"/>
            <a:ext cx="9382760" cy="4793367"/>
          </a:xfrm>
          <a:prstGeom prst="rect">
            <a:avLst/>
          </a:prstGeom>
        </p:spPr>
      </p:pic>
    </p:spTree>
    <p:extLst>
      <p:ext uri="{BB962C8B-B14F-4D97-AF65-F5344CB8AC3E}">
        <p14:creationId xmlns:p14="http://schemas.microsoft.com/office/powerpoint/2010/main" val="26509024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642230-1F16-F815-7D2E-64ED5E06DA9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1673958-CB0F-8109-08C7-D3862679A280}"/>
              </a:ext>
            </a:extLst>
          </p:cNvPr>
          <p:cNvPicPr>
            <a:picLocks noChangeAspect="1"/>
          </p:cNvPicPr>
          <p:nvPr/>
        </p:nvPicPr>
        <p:blipFill>
          <a:blip r:embed="rId3"/>
          <a:stretch>
            <a:fillRect/>
          </a:stretch>
        </p:blipFill>
        <p:spPr>
          <a:xfrm>
            <a:off x="1404620" y="177999"/>
            <a:ext cx="9382760" cy="1512689"/>
          </a:xfrm>
          <a:prstGeom prst="rect">
            <a:avLst/>
          </a:prstGeom>
        </p:spPr>
      </p:pic>
      <p:pic>
        <p:nvPicPr>
          <p:cNvPr id="6" name="Picture 5">
            <a:extLst>
              <a:ext uri="{FF2B5EF4-FFF2-40B4-BE49-F238E27FC236}">
                <a16:creationId xmlns:a16="http://schemas.microsoft.com/office/drawing/2014/main" id="{070358F0-B535-0F29-93C7-1D35B3D1134F}"/>
              </a:ext>
            </a:extLst>
          </p:cNvPr>
          <p:cNvPicPr>
            <a:picLocks noChangeAspect="1"/>
          </p:cNvPicPr>
          <p:nvPr/>
        </p:nvPicPr>
        <p:blipFill>
          <a:blip r:embed="rId4"/>
          <a:stretch>
            <a:fillRect/>
          </a:stretch>
        </p:blipFill>
        <p:spPr>
          <a:xfrm>
            <a:off x="1404620" y="1690688"/>
            <a:ext cx="9382760" cy="4888555"/>
          </a:xfrm>
          <a:prstGeom prst="rect">
            <a:avLst/>
          </a:prstGeom>
        </p:spPr>
      </p:pic>
    </p:spTree>
    <p:extLst>
      <p:ext uri="{BB962C8B-B14F-4D97-AF65-F5344CB8AC3E}">
        <p14:creationId xmlns:p14="http://schemas.microsoft.com/office/powerpoint/2010/main" val="11142210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0344E-DA8F-8833-0672-AFC91DE3C54A}"/>
              </a:ext>
            </a:extLst>
          </p:cNvPr>
          <p:cNvSpPr>
            <a:spLocks noGrp="1"/>
          </p:cNvSpPr>
          <p:nvPr>
            <p:ph type="title"/>
          </p:nvPr>
        </p:nvSpPr>
        <p:spPr/>
        <p:txBody>
          <a:bodyPr/>
          <a:lstStyle/>
          <a:p>
            <a:r>
              <a:rPr lang="en-US" dirty="0"/>
              <a:t>CMC Table 4-A Footnotes</a:t>
            </a:r>
          </a:p>
        </p:txBody>
      </p:sp>
      <p:sp>
        <p:nvSpPr>
          <p:cNvPr id="3" name="Content Placeholder 2">
            <a:extLst>
              <a:ext uri="{FF2B5EF4-FFF2-40B4-BE49-F238E27FC236}">
                <a16:creationId xmlns:a16="http://schemas.microsoft.com/office/drawing/2014/main" id="{4FCD45C2-AD85-7869-9ED9-459FBCB22D93}"/>
              </a:ext>
            </a:extLst>
          </p:cNvPr>
          <p:cNvSpPr>
            <a:spLocks noGrp="1"/>
          </p:cNvSpPr>
          <p:nvPr>
            <p:ph idx="1"/>
          </p:nvPr>
        </p:nvSpPr>
        <p:spPr/>
        <p:txBody>
          <a:bodyPr>
            <a:normAutofit/>
          </a:bodyPr>
          <a:lstStyle/>
          <a:p>
            <a:r>
              <a:rPr lang="en-US" dirty="0"/>
              <a:t>Adopt ASHRAE Table 7-1 footnotes, OSHPD amendments added</a:t>
            </a:r>
          </a:p>
          <a:p>
            <a:pPr marL="0" indent="0">
              <a:buNone/>
            </a:pPr>
            <a:r>
              <a:rPr lang="en-US" b="1" i="1" dirty="0"/>
              <a:t>Notes for Table 4-A</a:t>
            </a:r>
            <a:r>
              <a:rPr lang="en-US" i="1" dirty="0"/>
              <a:t>[Only amended notes shown]:</a:t>
            </a:r>
            <a:endParaRPr lang="en-US" dirty="0"/>
          </a:p>
          <a:p>
            <a:pPr>
              <a:buAutoNum type="alphaLcPeriod" startAt="5"/>
            </a:pPr>
            <a:r>
              <a:rPr lang="en-US" sz="2000" dirty="0"/>
              <a:t>See Section </a:t>
            </a:r>
            <a:r>
              <a:rPr lang="en-US" sz="2000" strike="sngStrike" dirty="0">
                <a:solidFill>
                  <a:schemeClr val="bg1">
                    <a:lumMod val="50000"/>
                  </a:schemeClr>
                </a:solidFill>
              </a:rPr>
              <a:t>7.2.1</a:t>
            </a:r>
            <a:r>
              <a:rPr lang="en-US" sz="2000" i="1" u="sng" dirty="0">
                <a:solidFill>
                  <a:schemeClr val="accent1"/>
                </a:solidFill>
              </a:rPr>
              <a:t>414.0 and 416.0</a:t>
            </a:r>
            <a:r>
              <a:rPr lang="en-US" sz="2000" dirty="0">
                <a:solidFill>
                  <a:schemeClr val="accent1"/>
                </a:solidFill>
              </a:rPr>
              <a:t> </a:t>
            </a:r>
            <a:r>
              <a:rPr lang="en-US" sz="2000" dirty="0"/>
              <a:t>for AII ventilation requirements, including pressure relationship requirements, and Section </a:t>
            </a:r>
            <a:r>
              <a:rPr lang="en-US" sz="2000" strike="sngStrike" dirty="0">
                <a:solidFill>
                  <a:schemeClr val="bg1">
                    <a:lumMod val="50000"/>
                  </a:schemeClr>
                </a:solidFill>
              </a:rPr>
              <a:t>7.2.2</a:t>
            </a:r>
            <a:r>
              <a:rPr lang="en-US" sz="2000" dirty="0"/>
              <a:t> </a:t>
            </a:r>
            <a:r>
              <a:rPr lang="en-US" sz="2000" i="1" u="sng" dirty="0">
                <a:solidFill>
                  <a:schemeClr val="accent1"/>
                </a:solidFill>
              </a:rPr>
              <a:t>415.0 and 416.0 </a:t>
            </a:r>
            <a:r>
              <a:rPr lang="en-US" sz="2000" dirty="0"/>
              <a:t>for PE ventilation requirements, including pressure relationship requirements.</a:t>
            </a:r>
          </a:p>
          <a:p>
            <a:pPr>
              <a:buNone/>
            </a:pPr>
            <a:r>
              <a:rPr lang="en-US" sz="2000" dirty="0"/>
              <a:t>g.	</a:t>
            </a:r>
            <a:r>
              <a:rPr lang="en-US" sz="2000" strike="sngStrike" dirty="0">
                <a:solidFill>
                  <a:schemeClr val="bg1">
                    <a:lumMod val="50000"/>
                  </a:schemeClr>
                </a:solidFill>
              </a:rPr>
              <a:t>Not used</a:t>
            </a:r>
            <a:r>
              <a:rPr lang="en-US" sz="2000" dirty="0"/>
              <a:t>.(relocated from ‘aa’)</a:t>
            </a:r>
            <a:r>
              <a:rPr lang="en-US" sz="2000" i="1" u="sng" dirty="0">
                <a:solidFill>
                  <a:schemeClr val="accent1"/>
                </a:solidFill>
              </a:rPr>
              <a:t>Examination rooms programmed for use by patients with undiagnosed gastrointestinal symptoms, undiagnosed respiratory symptoms, or undiagnosed skin symptoms.</a:t>
            </a:r>
            <a:endParaRPr lang="en-US" sz="2000" dirty="0">
              <a:solidFill>
                <a:schemeClr val="accent1"/>
              </a:solidFill>
            </a:endParaRPr>
          </a:p>
          <a:p>
            <a:pPr>
              <a:buNone/>
            </a:pPr>
            <a:r>
              <a:rPr lang="en-US" sz="2000" dirty="0"/>
              <a:t>i.	</a:t>
            </a:r>
            <a:r>
              <a:rPr lang="en-US" sz="2000" strike="sngStrike" dirty="0">
                <a:solidFill>
                  <a:schemeClr val="bg1">
                    <a:lumMod val="50000"/>
                  </a:schemeClr>
                </a:solidFill>
              </a:rPr>
              <a:t>Not used. </a:t>
            </a:r>
            <a:r>
              <a:rPr lang="en-US" sz="2000" i="1" u="sng" dirty="0">
                <a:solidFill>
                  <a:schemeClr val="accent1"/>
                </a:solidFill>
              </a:rPr>
              <a:t>Minimum total air changes per hour (ach) shall be that required to provide proper makeup air to kitchen exhaust systems as specified in Section 511.3. Commercial cooking areas shall be designed to prevent odors from entering patient spaces.</a:t>
            </a:r>
            <a:endParaRPr lang="en-US" sz="2000" dirty="0">
              <a:solidFill>
                <a:schemeClr val="accent1"/>
              </a:solidFill>
            </a:endParaRPr>
          </a:p>
          <a:p>
            <a:endParaRPr lang="en-US" dirty="0"/>
          </a:p>
        </p:txBody>
      </p:sp>
    </p:spTree>
    <p:extLst>
      <p:ext uri="{BB962C8B-B14F-4D97-AF65-F5344CB8AC3E}">
        <p14:creationId xmlns:p14="http://schemas.microsoft.com/office/powerpoint/2010/main" val="40179658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CAA473-7830-5F5A-658A-BA6A87DBA24C}"/>
              </a:ext>
            </a:extLst>
          </p:cNvPr>
          <p:cNvSpPr>
            <a:spLocks noGrp="1"/>
          </p:cNvSpPr>
          <p:nvPr>
            <p:ph type="title"/>
          </p:nvPr>
        </p:nvSpPr>
        <p:spPr/>
        <p:txBody>
          <a:bodyPr/>
          <a:lstStyle/>
          <a:p>
            <a:r>
              <a:rPr lang="en-US" dirty="0"/>
              <a:t>CMC Table 4-A Footnotes</a:t>
            </a:r>
          </a:p>
        </p:txBody>
      </p:sp>
      <p:sp>
        <p:nvSpPr>
          <p:cNvPr id="3" name="Content Placeholder 2">
            <a:extLst>
              <a:ext uri="{FF2B5EF4-FFF2-40B4-BE49-F238E27FC236}">
                <a16:creationId xmlns:a16="http://schemas.microsoft.com/office/drawing/2014/main" id="{271A9E9A-1257-E102-4814-F27B9D33798C}"/>
              </a:ext>
            </a:extLst>
          </p:cNvPr>
          <p:cNvSpPr>
            <a:spLocks noGrp="1"/>
          </p:cNvSpPr>
          <p:nvPr>
            <p:ph idx="1"/>
          </p:nvPr>
        </p:nvSpPr>
        <p:spPr/>
        <p:txBody>
          <a:bodyPr>
            <a:normAutofit/>
          </a:bodyPr>
          <a:lstStyle/>
          <a:p>
            <a:pPr>
              <a:buNone/>
            </a:pPr>
            <a:r>
              <a:rPr lang="en-US" sz="2000" dirty="0"/>
              <a:t>j.	</a:t>
            </a:r>
            <a:r>
              <a:rPr lang="en-US" sz="2000" strike="sngStrike" dirty="0">
                <a:solidFill>
                  <a:schemeClr val="bg1">
                    <a:lumMod val="50000"/>
                  </a:schemeClr>
                </a:solidFill>
              </a:rPr>
              <a:t>In some areas with potential contamination and/or odor problems, </a:t>
            </a:r>
            <a:r>
              <a:rPr lang="en-US" sz="2000" i="1" u="sng" dirty="0">
                <a:solidFill>
                  <a:schemeClr val="accent1"/>
                </a:solidFill>
              </a:rPr>
              <a:t>Where the “exhaust directly to Outdoors” column is marked yes, all</a:t>
            </a:r>
            <a:r>
              <a:rPr lang="en-US" sz="2000" dirty="0">
                <a:solidFill>
                  <a:schemeClr val="accent1"/>
                </a:solidFill>
              </a:rPr>
              <a:t> </a:t>
            </a:r>
            <a:r>
              <a:rPr lang="en-US" sz="2000" dirty="0"/>
              <a:t>exhaust air shall be discharged directly to the outdoors and not recirculated to other areas. </a:t>
            </a:r>
            <a:r>
              <a:rPr lang="en-US" sz="2000" strike="sngStrike" dirty="0">
                <a:solidFill>
                  <a:schemeClr val="bg1">
                    <a:lumMod val="50000"/>
                  </a:schemeClr>
                </a:solidFill>
              </a:rPr>
              <a:t>Individual circumstances may require special consideration for air exhausted to the outdoors. </a:t>
            </a:r>
            <a:r>
              <a:rPr lang="en-US" sz="2000" u="sng" dirty="0">
                <a:solidFill>
                  <a:schemeClr val="accent1"/>
                </a:solidFill>
              </a:rPr>
              <a:t>R</a:t>
            </a:r>
            <a:r>
              <a:rPr lang="en-US" sz="2000" i="1" u="sng" dirty="0">
                <a:solidFill>
                  <a:schemeClr val="accent1"/>
                </a:solidFill>
              </a:rPr>
              <a:t>ecirculation room units may be provided where the column is marked yes provided air is not recirculated to other areas. </a:t>
            </a:r>
            <a:r>
              <a:rPr lang="en-US" sz="2000" dirty="0"/>
              <a:t>To satisfy exhaust needs, constant replacement air from the outdoors is necessary when the system is in operation.</a:t>
            </a:r>
          </a:p>
          <a:p>
            <a:pPr>
              <a:buNone/>
            </a:pPr>
            <a:r>
              <a:rPr lang="en-US" sz="2000" dirty="0"/>
              <a:t>ee. </a:t>
            </a:r>
            <a:r>
              <a:rPr lang="en-US" sz="2000" b="1" i="1" dirty="0"/>
              <a:t>Informative Note: </a:t>
            </a:r>
            <a:r>
              <a:rPr lang="en-US" sz="2000" dirty="0"/>
              <a:t>Parenthetic notations following a space name are </a:t>
            </a:r>
            <a:r>
              <a:rPr lang="en-US" sz="2000" strike="sngStrike" dirty="0">
                <a:solidFill>
                  <a:schemeClr val="bg1">
                    <a:lumMod val="50000"/>
                  </a:schemeClr>
                </a:solidFill>
              </a:rPr>
              <a:t>paragraph</a:t>
            </a:r>
            <a:r>
              <a:rPr lang="en-US" sz="2000" dirty="0"/>
              <a:t> references to the relevant </a:t>
            </a:r>
            <a:r>
              <a:rPr lang="en-US" sz="2000" strike="sngStrike" dirty="0">
                <a:solidFill>
                  <a:schemeClr val="bg1">
                    <a:lumMod val="50000"/>
                  </a:schemeClr>
                </a:solidFill>
              </a:rPr>
              <a:t>FGI Guidelines (FGI 2018a, 2018b, 2018c) in Informative Appendix </a:t>
            </a:r>
            <a:r>
              <a:rPr lang="en-US" sz="2000" strike="sngStrike" dirty="0" err="1">
                <a:solidFill>
                  <a:schemeClr val="accent1"/>
                </a:solidFill>
              </a:rPr>
              <a:t>E</a:t>
            </a:r>
            <a:r>
              <a:rPr lang="en-US" sz="2000" i="1" u="sng" dirty="0" err="1">
                <a:solidFill>
                  <a:schemeClr val="accent1"/>
                </a:solidFill>
              </a:rPr>
              <a:t>California</a:t>
            </a:r>
            <a:r>
              <a:rPr lang="en-US" sz="2000" i="1" u="sng" dirty="0">
                <a:solidFill>
                  <a:schemeClr val="accent1"/>
                </a:solidFill>
              </a:rPr>
              <a:t> Building Code sections from Chapter 12</a:t>
            </a:r>
            <a:r>
              <a:rPr lang="en-US" sz="2000" dirty="0"/>
              <a:t>. These paragraph references are provided to the user to aid in the application of design requirements. </a:t>
            </a:r>
            <a:r>
              <a:rPr lang="en-US" sz="2000" i="1" u="sng" dirty="0">
                <a:solidFill>
                  <a:schemeClr val="accent1"/>
                </a:solidFill>
              </a:rPr>
              <a:t>Functions from 1225, 1226, 1227, or 1228 not specifically identified in he table can refer to the appropriate section from 1224.</a:t>
            </a:r>
            <a:endParaRPr lang="en-US" sz="2000" dirty="0">
              <a:solidFill>
                <a:schemeClr val="accent1"/>
              </a:solidFill>
            </a:endParaRPr>
          </a:p>
          <a:p>
            <a:endParaRPr lang="en-US" dirty="0"/>
          </a:p>
        </p:txBody>
      </p:sp>
    </p:spTree>
    <p:extLst>
      <p:ext uri="{BB962C8B-B14F-4D97-AF65-F5344CB8AC3E}">
        <p14:creationId xmlns:p14="http://schemas.microsoft.com/office/powerpoint/2010/main" val="6443226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8AB34-709D-C2F4-CAD9-A1931CE67AB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3DD5F7A-BE67-6EC8-E617-974432DB3D59}"/>
              </a:ext>
            </a:extLst>
          </p:cNvPr>
          <p:cNvSpPr>
            <a:spLocks noGrp="1"/>
          </p:cNvSpPr>
          <p:nvPr>
            <p:ph idx="1"/>
          </p:nvPr>
        </p:nvSpPr>
        <p:spPr/>
        <p:txBody>
          <a:bodyPr/>
          <a:lstStyle/>
          <a:p>
            <a:endParaRPr lang="en-US"/>
          </a:p>
        </p:txBody>
      </p:sp>
      <p:pic>
        <p:nvPicPr>
          <p:cNvPr id="7" name="Picture 6">
            <a:extLst>
              <a:ext uri="{FF2B5EF4-FFF2-40B4-BE49-F238E27FC236}">
                <a16:creationId xmlns:a16="http://schemas.microsoft.com/office/drawing/2014/main" id="{D6AF804F-A4DE-1AEA-8C48-701895111D00}"/>
              </a:ext>
            </a:extLst>
          </p:cNvPr>
          <p:cNvPicPr>
            <a:picLocks noChangeAspect="1"/>
          </p:cNvPicPr>
          <p:nvPr/>
        </p:nvPicPr>
        <p:blipFill>
          <a:blip r:embed="rId2"/>
          <a:stretch>
            <a:fillRect/>
          </a:stretch>
        </p:blipFill>
        <p:spPr>
          <a:xfrm>
            <a:off x="2152532" y="169308"/>
            <a:ext cx="7404396" cy="6120514"/>
          </a:xfrm>
          <a:prstGeom prst="rect">
            <a:avLst/>
          </a:prstGeom>
        </p:spPr>
      </p:pic>
    </p:spTree>
    <p:extLst>
      <p:ext uri="{BB962C8B-B14F-4D97-AF65-F5344CB8AC3E}">
        <p14:creationId xmlns:p14="http://schemas.microsoft.com/office/powerpoint/2010/main" val="27821548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B0FDA8-1972-153D-F114-820954C9BAF4}"/>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0501F2A-07F1-EDC2-7BEB-59035EFC429D}"/>
              </a:ext>
            </a:extLst>
          </p:cNvPr>
          <p:cNvPicPr>
            <a:picLocks noChangeAspect="1"/>
          </p:cNvPicPr>
          <p:nvPr/>
        </p:nvPicPr>
        <p:blipFill>
          <a:blip r:embed="rId3"/>
          <a:stretch>
            <a:fillRect/>
          </a:stretch>
        </p:blipFill>
        <p:spPr>
          <a:xfrm>
            <a:off x="1849625" y="153217"/>
            <a:ext cx="8492749" cy="2338243"/>
          </a:xfrm>
          <a:prstGeom prst="rect">
            <a:avLst/>
          </a:prstGeom>
        </p:spPr>
      </p:pic>
      <p:sp>
        <p:nvSpPr>
          <p:cNvPr id="4" name="Content Placeholder 3">
            <a:extLst>
              <a:ext uri="{FF2B5EF4-FFF2-40B4-BE49-F238E27FC236}">
                <a16:creationId xmlns:a16="http://schemas.microsoft.com/office/drawing/2014/main" id="{BD97E241-2896-274D-0056-5A09B848EB7B}"/>
              </a:ext>
            </a:extLst>
          </p:cNvPr>
          <p:cNvSpPr>
            <a:spLocks noGrp="1"/>
          </p:cNvSpPr>
          <p:nvPr>
            <p:ph idx="1"/>
          </p:nvPr>
        </p:nvSpPr>
        <p:spPr>
          <a:xfrm>
            <a:off x="838200" y="2491459"/>
            <a:ext cx="10515600" cy="3685503"/>
          </a:xfrm>
        </p:spPr>
        <p:txBody>
          <a:bodyPr>
            <a:normAutofit fontScale="62500" lnSpcReduction="20000"/>
          </a:bodyPr>
          <a:lstStyle/>
          <a:p>
            <a:pPr marL="0" indent="0">
              <a:buNone/>
            </a:pPr>
            <a:r>
              <a:rPr lang="en-US" i="1" dirty="0"/>
              <a:t> </a:t>
            </a:r>
            <a:r>
              <a:rPr lang="en-US" i="1" baseline="30000" dirty="0"/>
              <a:t>1     </a:t>
            </a:r>
            <a:r>
              <a:rPr lang="en-US" i="1" dirty="0"/>
              <a:t>Based on ASHRAE 52.2.</a:t>
            </a:r>
            <a:endParaRPr lang="en-US" dirty="0"/>
          </a:p>
          <a:p>
            <a:pPr marL="233363" indent="-233363">
              <a:buNone/>
            </a:pPr>
            <a:r>
              <a:rPr lang="en-US" i="1" baseline="30000" dirty="0"/>
              <a:t>2      </a:t>
            </a:r>
            <a:r>
              <a:rPr lang="en-US" i="1" strike="sngStrike" dirty="0">
                <a:solidFill>
                  <a:schemeClr val="bg2">
                    <a:lumMod val="50000"/>
                  </a:schemeClr>
                </a:solidFill>
              </a:rPr>
              <a:t>Based on DOP test in accordance with MIL-STD-282 or based on ASHRAE 52.2.</a:t>
            </a:r>
            <a:r>
              <a:rPr lang="en-US" i="1" dirty="0">
                <a:solidFill>
                  <a:schemeClr val="bg2">
                    <a:lumMod val="50000"/>
                  </a:schemeClr>
                </a:solidFill>
              </a:rPr>
              <a:t> </a:t>
            </a:r>
            <a:r>
              <a:rPr lang="en-US" i="1" dirty="0"/>
              <a:t>A.T.D. – Air terminal device serving the room or  space.</a:t>
            </a:r>
            <a:endParaRPr lang="en-US" dirty="0"/>
          </a:p>
          <a:p>
            <a:pPr marL="233363" indent="-233363">
              <a:buNone/>
            </a:pPr>
            <a:r>
              <a:rPr lang="en-US" i="1" u="sng" baseline="30000" dirty="0">
                <a:solidFill>
                  <a:srgbClr val="0070C0"/>
                </a:solidFill>
              </a:rPr>
              <a:t>3</a:t>
            </a:r>
            <a:r>
              <a:rPr lang="en-US" i="1" baseline="30000" dirty="0">
                <a:solidFill>
                  <a:srgbClr val="0070C0"/>
                </a:solidFill>
              </a:rPr>
              <a:t>     </a:t>
            </a:r>
            <a:r>
              <a:rPr lang="en-US" i="1" u="sng" dirty="0">
                <a:solidFill>
                  <a:srgbClr val="0070C0"/>
                </a:solidFill>
              </a:rPr>
              <a:t>HEPA filters are those filters that remove at least 99.97% of 0.3 micron sized particles at the rated flow in accordance with the testing methods of IEST RP- CC001.</a:t>
            </a:r>
            <a:endParaRPr lang="en-US" dirty="0">
              <a:solidFill>
                <a:srgbClr val="0070C0"/>
              </a:solidFill>
            </a:endParaRPr>
          </a:p>
          <a:p>
            <a:pPr marL="233363" indent="-233363">
              <a:buNone/>
            </a:pPr>
            <a:r>
              <a:rPr lang="en-US" i="1" strike="sngStrike" baseline="30000" dirty="0"/>
              <a:t>3</a:t>
            </a:r>
            <a:r>
              <a:rPr lang="en-US" i="1" baseline="30000" dirty="0"/>
              <a:t>4    </a:t>
            </a:r>
            <a:r>
              <a:rPr lang="en-US" i="1" dirty="0"/>
              <a:t>HEPA filters </a:t>
            </a:r>
            <a:r>
              <a:rPr lang="en-US" i="1" u="sng" dirty="0">
                <a:solidFill>
                  <a:srgbClr val="0070C0"/>
                </a:solidFill>
              </a:rPr>
              <a:t>shall be located</a:t>
            </a:r>
            <a:r>
              <a:rPr lang="en-US" i="1" dirty="0">
                <a:solidFill>
                  <a:srgbClr val="0070C0"/>
                </a:solidFill>
              </a:rPr>
              <a:t> </a:t>
            </a:r>
            <a:r>
              <a:rPr lang="en-US" i="1" strike="sngStrike" dirty="0">
                <a:solidFill>
                  <a:schemeClr val="bg2">
                    <a:lumMod val="50000"/>
                  </a:schemeClr>
                </a:solidFill>
              </a:rPr>
              <a:t>at </a:t>
            </a:r>
            <a:r>
              <a:rPr lang="en-US" i="1" u="sng" dirty="0">
                <a:solidFill>
                  <a:srgbClr val="0070C0"/>
                </a:solidFill>
              </a:rPr>
              <a:t>in the</a:t>
            </a:r>
            <a:r>
              <a:rPr lang="en-US" i="1" dirty="0"/>
              <a:t> air</a:t>
            </a:r>
            <a:r>
              <a:rPr lang="en-US" i="1" u="sng" dirty="0"/>
              <a:t> </a:t>
            </a:r>
            <a:r>
              <a:rPr lang="en-US" i="1" u="sng" dirty="0">
                <a:solidFill>
                  <a:srgbClr val="0070C0"/>
                </a:solidFill>
              </a:rPr>
              <a:t>terminal device of the room served</a:t>
            </a:r>
            <a:r>
              <a:rPr lang="en-US" i="1" dirty="0">
                <a:solidFill>
                  <a:srgbClr val="0070C0"/>
                </a:solidFill>
              </a:rPr>
              <a:t> </a:t>
            </a:r>
            <a:r>
              <a:rPr lang="en-US" i="1" strike="sngStrike" dirty="0">
                <a:solidFill>
                  <a:schemeClr val="bg2">
                    <a:lumMod val="50000"/>
                  </a:schemeClr>
                </a:solidFill>
              </a:rPr>
              <a:t>outlet or other locations when approved by the Authority Having Jurisdiction</a:t>
            </a:r>
            <a:r>
              <a:rPr lang="en-US" i="1" dirty="0"/>
              <a:t>.</a:t>
            </a:r>
            <a:endParaRPr lang="en-US" dirty="0"/>
          </a:p>
          <a:p>
            <a:pPr marL="233363" indent="-233363">
              <a:buNone/>
            </a:pPr>
            <a:r>
              <a:rPr lang="en-US" i="1" strike="sngStrike" baseline="30000" dirty="0"/>
              <a:t>4</a:t>
            </a:r>
            <a:r>
              <a:rPr lang="en-US" i="1" baseline="30000" dirty="0"/>
              <a:t>5    </a:t>
            </a:r>
            <a:r>
              <a:rPr lang="en-US" i="1" dirty="0"/>
              <a:t>HEPA filter</a:t>
            </a:r>
            <a:r>
              <a:rPr lang="en-US" i="1" u="sng" dirty="0"/>
              <a:t>s</a:t>
            </a:r>
            <a:r>
              <a:rPr lang="en-US" i="1" dirty="0"/>
              <a:t> </a:t>
            </a:r>
            <a:r>
              <a:rPr lang="en-US" i="1" u="sng" dirty="0">
                <a:solidFill>
                  <a:srgbClr val="0070C0"/>
                </a:solidFill>
              </a:rPr>
              <a:t>shall be </a:t>
            </a:r>
            <a:r>
              <a:rPr lang="en-US" i="1" dirty="0"/>
              <a:t>located in the </a:t>
            </a:r>
            <a:r>
              <a:rPr lang="en-US" i="1" u="sng" dirty="0">
                <a:solidFill>
                  <a:srgbClr val="0070C0"/>
                </a:solidFill>
              </a:rPr>
              <a:t>air terminal device of the room served. HEPA filters shall be permitted to be located in the air handling unit subject to the exception in ASHRAE 170, Section 7.2.2(c)</a:t>
            </a:r>
            <a:r>
              <a:rPr lang="en-US" i="1" u="sng" dirty="0"/>
              <a:t>.</a:t>
            </a:r>
            <a:r>
              <a:rPr lang="en-US" i="1" u="sng" strike="sngStrike" dirty="0"/>
              <a:t> </a:t>
            </a:r>
            <a:r>
              <a:rPr lang="en-US" i="1" strike="sngStrike" dirty="0">
                <a:solidFill>
                  <a:schemeClr val="bg2">
                    <a:lumMod val="50000"/>
                  </a:schemeClr>
                </a:solidFill>
              </a:rPr>
              <a:t>supply duct which serves the positive-pressure isolation room or rooms may serve more than one supply outlet and more than one positive-pressure isolation room.</a:t>
            </a:r>
            <a:r>
              <a:rPr lang="en-US" i="1" dirty="0">
                <a:solidFill>
                  <a:schemeClr val="bg2">
                    <a:lumMod val="50000"/>
                  </a:schemeClr>
                </a:solidFill>
              </a:rPr>
              <a:t> </a:t>
            </a:r>
            <a:r>
              <a:rPr lang="en-US" i="1" dirty="0"/>
              <a:t>HEPA filter </a:t>
            </a:r>
            <a:r>
              <a:rPr lang="en-US" i="1" strike="sngStrike" dirty="0">
                <a:solidFill>
                  <a:schemeClr val="bg2">
                    <a:lumMod val="50000"/>
                  </a:schemeClr>
                </a:solidFill>
              </a:rPr>
              <a:t>or a filter with minimum efficiency reporting value (MERV) </a:t>
            </a:r>
            <a:r>
              <a:rPr lang="en-US" i="1" strike="sngStrike" dirty="0"/>
              <a:t>of 17</a:t>
            </a:r>
            <a:r>
              <a:rPr lang="en-US" i="1" dirty="0"/>
              <a:t> installation shall be designed and equipped to permit safe removal, disposal and replacement of filters.</a:t>
            </a:r>
            <a:endParaRPr lang="en-US" dirty="0"/>
          </a:p>
          <a:p>
            <a:pPr marL="0" indent="0">
              <a:buNone/>
            </a:pPr>
            <a:r>
              <a:rPr lang="en-US" i="1" strike="sngStrike" baseline="30000" dirty="0"/>
              <a:t>5</a:t>
            </a:r>
            <a:r>
              <a:rPr lang="en-US" i="1" baseline="30000" dirty="0"/>
              <a:t>6    </a:t>
            </a:r>
            <a:r>
              <a:rPr lang="en-US" i="1" dirty="0"/>
              <a:t>The numbers in parentheses represent MERV rating based on ASHRAE 52.2.</a:t>
            </a:r>
            <a:endParaRPr lang="en-US" dirty="0"/>
          </a:p>
          <a:p>
            <a:pPr marL="0" indent="0">
              <a:buNone/>
            </a:pPr>
            <a:r>
              <a:rPr lang="en-US" i="1" strike="sngStrike" baseline="30000" dirty="0"/>
              <a:t>6</a:t>
            </a:r>
            <a:r>
              <a:rPr lang="en-US" i="1" u="sng" baseline="30000" dirty="0"/>
              <a:t>7</a:t>
            </a:r>
            <a:r>
              <a:rPr lang="en-US" i="1" dirty="0"/>
              <a:t>   Additional prefilters with a minimum efficiency of MERV 8 may be used to reduce maintenance for filters.</a:t>
            </a:r>
            <a:endParaRPr lang="en-US" dirty="0"/>
          </a:p>
          <a:p>
            <a:endParaRPr lang="en-US" dirty="0"/>
          </a:p>
        </p:txBody>
      </p:sp>
    </p:spTree>
    <p:extLst>
      <p:ext uri="{BB962C8B-B14F-4D97-AF65-F5344CB8AC3E}">
        <p14:creationId xmlns:p14="http://schemas.microsoft.com/office/powerpoint/2010/main" val="13159844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511C1-8B75-7C0B-84CD-7C6233A52C85}"/>
              </a:ext>
            </a:extLst>
          </p:cNvPr>
          <p:cNvSpPr>
            <a:spLocks noGrp="1"/>
          </p:cNvSpPr>
          <p:nvPr>
            <p:ph type="title"/>
          </p:nvPr>
        </p:nvSpPr>
        <p:spPr/>
        <p:txBody>
          <a:bodyPr/>
          <a:lstStyle/>
          <a:p>
            <a:r>
              <a:rPr lang="en-US" dirty="0"/>
              <a:t>CHAPTER 6 DUCT SYSTEMS</a:t>
            </a:r>
          </a:p>
        </p:txBody>
      </p:sp>
      <p:sp>
        <p:nvSpPr>
          <p:cNvPr id="3" name="Content Placeholder 2">
            <a:extLst>
              <a:ext uri="{FF2B5EF4-FFF2-40B4-BE49-F238E27FC236}">
                <a16:creationId xmlns:a16="http://schemas.microsoft.com/office/drawing/2014/main" id="{B53FE05B-B2E9-4604-53E6-F48834C8FEEB}"/>
              </a:ext>
            </a:extLst>
          </p:cNvPr>
          <p:cNvSpPr>
            <a:spLocks noGrp="1"/>
          </p:cNvSpPr>
          <p:nvPr>
            <p:ph idx="1"/>
          </p:nvPr>
        </p:nvSpPr>
        <p:spPr/>
        <p:txBody>
          <a:bodyPr>
            <a:normAutofit fontScale="77500" lnSpcReduction="20000"/>
          </a:bodyPr>
          <a:lstStyle/>
          <a:p>
            <a:pPr marL="0" indent="0">
              <a:buNone/>
            </a:pPr>
            <a:r>
              <a:rPr lang="en-US" b="1" dirty="0"/>
              <a:t>603.4 Flexible Air Ducts.</a:t>
            </a:r>
            <a:r>
              <a:rPr lang="en-US" dirty="0"/>
              <a:t> …</a:t>
            </a:r>
          </a:p>
          <a:p>
            <a:pPr marL="0" indent="0">
              <a:buNone/>
            </a:pPr>
            <a:r>
              <a:rPr lang="en-US" b="1" dirty="0"/>
              <a:t>603.4.1 Length Limitation. </a:t>
            </a:r>
            <a:r>
              <a:rPr lang="en-US" b="1" i="1" dirty="0"/>
              <a:t>[Not permitted for OSHPD 1</a:t>
            </a:r>
            <a:r>
              <a:rPr lang="en-US" b="1" i="1" dirty="0">
                <a:solidFill>
                  <a:schemeClr val="bg2">
                    <a:lumMod val="50000"/>
                  </a:schemeClr>
                </a:solidFill>
              </a:rPr>
              <a:t>, </a:t>
            </a:r>
            <a:r>
              <a:rPr lang="en-US" b="1" i="1" strike="sngStrike" dirty="0">
                <a:solidFill>
                  <a:schemeClr val="bg2">
                    <a:lumMod val="50000"/>
                  </a:schemeClr>
                </a:solidFill>
              </a:rPr>
              <a:t>1R,</a:t>
            </a:r>
            <a:r>
              <a:rPr lang="en-US" b="1" i="1" dirty="0">
                <a:solidFill>
                  <a:schemeClr val="bg2">
                    <a:lumMod val="50000"/>
                  </a:schemeClr>
                </a:solidFill>
              </a:rPr>
              <a:t> </a:t>
            </a:r>
            <a:r>
              <a:rPr lang="en-US" b="1" i="1" dirty="0"/>
              <a:t>2, 3, 4 &amp; 5] </a:t>
            </a:r>
            <a:r>
              <a:rPr lang="en-US" dirty="0"/>
              <a:t>Flexible air ducts shall be not more than 5 feet (1524 mm) in length and shall not be used in lieu of rigid elbows or fittings. Flexible air ducts shall be permitted to be used as an elbow at a terminal device.</a:t>
            </a:r>
          </a:p>
          <a:p>
            <a:pPr marL="0" indent="0">
              <a:buNone/>
            </a:pPr>
            <a:r>
              <a:rPr lang="en-US" b="1" dirty="0"/>
              <a:t>Exception: </a:t>
            </a:r>
            <a:r>
              <a:rPr lang="en-US" dirty="0"/>
              <a:t>Residential occupancies.</a:t>
            </a:r>
          </a:p>
          <a:p>
            <a:pPr marL="0" indent="0">
              <a:buNone/>
            </a:pPr>
            <a:r>
              <a:rPr lang="en-US" b="1" i="1" dirty="0"/>
              <a:t>603.4.1.1 Flexible Ducts. [OSHPD 1, </a:t>
            </a:r>
            <a:r>
              <a:rPr lang="en-US" b="1" i="1" strike="sngStrike" dirty="0">
                <a:solidFill>
                  <a:schemeClr val="bg2">
                    <a:lumMod val="50000"/>
                  </a:schemeClr>
                </a:solidFill>
              </a:rPr>
              <a:t>1R,</a:t>
            </a:r>
            <a:r>
              <a:rPr lang="en-US" b="1" i="1" dirty="0"/>
              <a:t> 2, 3, 4 &amp; 5] </a:t>
            </a:r>
            <a:r>
              <a:rPr lang="en-US" i="1" dirty="0"/>
              <a:t>In hospital building projects and all other health-care facilities, including clinics and correctional treatment centers, flexible ducts of not more than 10 feet (3048 mm) in length may be used to connect supply, return or exhaust-air terminal devices to rigid duct systems. Where constant volume, variable volume or mixing boxes are utilized, flexible duct of not more than </a:t>
            </a:r>
            <a:r>
              <a:rPr lang="en-US" i="1" strike="sngStrike" dirty="0">
                <a:solidFill>
                  <a:schemeClr val="bg2">
                    <a:lumMod val="50000"/>
                  </a:schemeClr>
                </a:solidFill>
              </a:rPr>
              <a:t>10</a:t>
            </a:r>
            <a:r>
              <a:rPr lang="en-US" i="1" dirty="0"/>
              <a:t> </a:t>
            </a:r>
            <a:r>
              <a:rPr lang="en-US" i="1" u="sng" dirty="0">
                <a:solidFill>
                  <a:srgbClr val="0070C0"/>
                </a:solidFill>
              </a:rPr>
              <a:t>5</a:t>
            </a:r>
            <a:r>
              <a:rPr lang="en-US" i="1" dirty="0">
                <a:solidFill>
                  <a:srgbClr val="0070C0"/>
                </a:solidFill>
              </a:rPr>
              <a:t> </a:t>
            </a:r>
            <a:r>
              <a:rPr lang="en-US" i="1" dirty="0"/>
              <a:t>feet (</a:t>
            </a:r>
            <a:r>
              <a:rPr lang="en-US" i="1" strike="sngStrike" dirty="0">
                <a:solidFill>
                  <a:schemeClr val="accent3">
                    <a:lumMod val="75000"/>
                  </a:schemeClr>
                </a:solidFill>
              </a:rPr>
              <a:t>3048</a:t>
            </a:r>
            <a:r>
              <a:rPr lang="en-US" i="1" u="sng" dirty="0">
                <a:solidFill>
                  <a:srgbClr val="0070C0"/>
                </a:solidFill>
              </a:rPr>
              <a:t>1524</a:t>
            </a:r>
            <a:r>
              <a:rPr lang="en-US" i="1" dirty="0"/>
              <a:t> mm), may be used on the inlet side for alignment. An internal impervious liner shall be provided to isolate insulation material from conditioned air. </a:t>
            </a:r>
            <a:r>
              <a:rPr lang="en-US" i="1" u="sng" dirty="0">
                <a:solidFill>
                  <a:srgbClr val="0070C0"/>
                </a:solidFill>
              </a:rPr>
              <a:t>Flexible duct is not permitted in corridors where fire or smoke dampers are omitted per CBC 717.5.4 and the duct is required to be constructed of steel not less than 0.019 inch (0.483 mm) in thickness.</a:t>
            </a:r>
            <a:endParaRPr lang="en-US" dirty="0">
              <a:solidFill>
                <a:srgbClr val="0070C0"/>
              </a:solidFill>
            </a:endParaRPr>
          </a:p>
          <a:p>
            <a:endParaRPr lang="en-US" dirty="0"/>
          </a:p>
        </p:txBody>
      </p:sp>
    </p:spTree>
    <p:extLst>
      <p:ext uri="{BB962C8B-B14F-4D97-AF65-F5344CB8AC3E}">
        <p14:creationId xmlns:p14="http://schemas.microsoft.com/office/powerpoint/2010/main" val="35293300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558DBA-0259-8A90-05C1-1DBCE1D80364}"/>
              </a:ext>
            </a:extLst>
          </p:cNvPr>
          <p:cNvSpPr>
            <a:spLocks noGrp="1"/>
          </p:cNvSpPr>
          <p:nvPr>
            <p:ph type="title"/>
          </p:nvPr>
        </p:nvSpPr>
        <p:spPr/>
        <p:txBody>
          <a:bodyPr/>
          <a:lstStyle/>
          <a:p>
            <a:r>
              <a:rPr lang="en-US" dirty="0"/>
              <a:t>CHAPTER 6 DUCT SYSTEMS</a:t>
            </a:r>
          </a:p>
        </p:txBody>
      </p:sp>
      <p:sp>
        <p:nvSpPr>
          <p:cNvPr id="3" name="Content Placeholder 2">
            <a:extLst>
              <a:ext uri="{FF2B5EF4-FFF2-40B4-BE49-F238E27FC236}">
                <a16:creationId xmlns:a16="http://schemas.microsoft.com/office/drawing/2014/main" id="{D96587A4-EB28-D761-EF25-B4E5DDE7BAB6}"/>
              </a:ext>
            </a:extLst>
          </p:cNvPr>
          <p:cNvSpPr>
            <a:spLocks noGrp="1"/>
          </p:cNvSpPr>
          <p:nvPr>
            <p:ph idx="1"/>
          </p:nvPr>
        </p:nvSpPr>
        <p:spPr/>
        <p:txBody>
          <a:bodyPr>
            <a:normAutofit fontScale="77500" lnSpcReduction="20000"/>
          </a:bodyPr>
          <a:lstStyle/>
          <a:p>
            <a:pPr marL="0" indent="0">
              <a:buNone/>
            </a:pPr>
            <a:r>
              <a:rPr lang="en-US" b="1" dirty="0"/>
              <a:t>605.0 Insulation of Ducts.</a:t>
            </a:r>
            <a:endParaRPr lang="en-US" dirty="0"/>
          </a:p>
          <a:p>
            <a:pPr marL="0" indent="0">
              <a:buNone/>
            </a:pPr>
            <a:r>
              <a:rPr lang="en-US" dirty="0"/>
              <a:t>…</a:t>
            </a:r>
          </a:p>
          <a:p>
            <a:pPr marL="0" indent="0">
              <a:buNone/>
            </a:pPr>
            <a:r>
              <a:rPr lang="en-US" b="1" i="1" dirty="0"/>
              <a:t>605.2 [OSHPD 1, </a:t>
            </a:r>
            <a:r>
              <a:rPr lang="en-US" b="1" i="1" strike="sngStrike" dirty="0">
                <a:solidFill>
                  <a:schemeClr val="accent3">
                    <a:lumMod val="75000"/>
                  </a:schemeClr>
                </a:solidFill>
              </a:rPr>
              <a:t>1R, 2, </a:t>
            </a:r>
            <a:r>
              <a:rPr lang="en-US" b="1" i="1" dirty="0"/>
              <a:t>3 (Surgical Clinics), 4 &amp; 5] </a:t>
            </a:r>
            <a:r>
              <a:rPr lang="en-US" i="1" dirty="0"/>
              <a:t>Thermal acoustical lining materials shall not be installed within ducts, terminal boxes, sound traps, and other in-duct systems serving areas such as operating, cesarean operating rooms, delivery rooms, </a:t>
            </a:r>
            <a:r>
              <a:rPr lang="en-US" i="1" u="sng" dirty="0">
                <a:solidFill>
                  <a:srgbClr val="0070C0"/>
                </a:solidFill>
              </a:rPr>
              <a:t>class 3 imaging, hybrid operating rooms</a:t>
            </a:r>
            <a:r>
              <a:rPr lang="en-US" i="1" u="sng" dirty="0"/>
              <a:t>,</a:t>
            </a:r>
            <a:r>
              <a:rPr lang="en-US" i="1" dirty="0"/>
              <a:t> post anesthesia care units, cystoscopy, cardiac catheterization labs, nurseries, intensive care units, newborn intensive care units, </a:t>
            </a:r>
            <a:r>
              <a:rPr lang="en-US" i="1" u="sng" dirty="0">
                <a:solidFill>
                  <a:srgbClr val="0070C0"/>
                </a:solidFill>
              </a:rPr>
              <a:t>protective environment rooms</a:t>
            </a:r>
            <a:r>
              <a:rPr lang="en-US" i="1" dirty="0">
                <a:solidFill>
                  <a:srgbClr val="0070C0"/>
                </a:solidFill>
              </a:rPr>
              <a:t> </a:t>
            </a:r>
            <a:r>
              <a:rPr lang="en-US" i="1" dirty="0"/>
              <a:t>and airborne infection isolation rooms unless filters with 90 percent average efficiency based on ASHRAE Standard 52.2 or minimum efficiency rating value (MERV) of 14 are installed downstream of the duct lining. </a:t>
            </a:r>
            <a:r>
              <a:rPr lang="en-US" i="1" u="sng" dirty="0">
                <a:solidFill>
                  <a:srgbClr val="0070C0"/>
                </a:solidFill>
              </a:rPr>
              <a:t>See ASHRAE 170, section 6.9 for duct lining for non-sensitive areas or rooms.</a:t>
            </a:r>
            <a:endParaRPr lang="en-US" dirty="0">
              <a:solidFill>
                <a:srgbClr val="0070C0"/>
              </a:solidFill>
            </a:endParaRPr>
          </a:p>
          <a:p>
            <a:pPr marL="0" indent="0">
              <a:buNone/>
            </a:pPr>
            <a:r>
              <a:rPr lang="en-US" b="1" i="1" dirty="0"/>
              <a:t>605.3 [OSHPD 1, </a:t>
            </a:r>
            <a:r>
              <a:rPr lang="en-US" b="1" i="1" strike="sngStrike" dirty="0">
                <a:solidFill>
                  <a:schemeClr val="accent3">
                    <a:lumMod val="75000"/>
                  </a:schemeClr>
                </a:solidFill>
              </a:rPr>
              <a:t>1R</a:t>
            </a:r>
            <a:r>
              <a:rPr lang="en-US" b="1" i="1" dirty="0"/>
              <a:t>, 2, 4 &amp; 5] </a:t>
            </a:r>
            <a:r>
              <a:rPr lang="en-US" i="1" dirty="0"/>
              <a:t>Thermal or acoustical lining materials shall not be installed within ducts which are downstream of the 99.97 percent high-efficiency particulate air (HEPA) filter </a:t>
            </a:r>
            <a:r>
              <a:rPr lang="en-US" i="1" strike="sngStrike" dirty="0">
                <a:solidFill>
                  <a:schemeClr val="accent3">
                    <a:lumMod val="75000"/>
                  </a:schemeClr>
                </a:solidFill>
              </a:rPr>
              <a:t>or with minimum efficiency rating value (MERV) of 17 </a:t>
            </a:r>
            <a:r>
              <a:rPr lang="en-US" i="1" dirty="0"/>
              <a:t>required in Section 408.2.1 for protective environment rooms.</a:t>
            </a:r>
            <a:endParaRPr lang="en-US" dirty="0"/>
          </a:p>
          <a:p>
            <a:endParaRPr lang="en-US" dirty="0"/>
          </a:p>
        </p:txBody>
      </p:sp>
    </p:spTree>
    <p:extLst>
      <p:ext uri="{BB962C8B-B14F-4D97-AF65-F5344CB8AC3E}">
        <p14:creationId xmlns:p14="http://schemas.microsoft.com/office/powerpoint/2010/main" val="18481594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BF8DD-CCF2-A20A-BB1A-BE23E2672DB4}"/>
              </a:ext>
            </a:extLst>
          </p:cNvPr>
          <p:cNvSpPr>
            <a:spLocks noGrp="1"/>
          </p:cNvSpPr>
          <p:nvPr>
            <p:ph type="title"/>
          </p:nvPr>
        </p:nvSpPr>
        <p:spPr/>
        <p:txBody>
          <a:bodyPr/>
          <a:lstStyle/>
          <a:p>
            <a:r>
              <a:rPr lang="en-US" dirty="0"/>
              <a:t>CHAPTER 11 REFRIGERATION</a:t>
            </a:r>
          </a:p>
        </p:txBody>
      </p:sp>
      <p:sp>
        <p:nvSpPr>
          <p:cNvPr id="3" name="Content Placeholder 2">
            <a:extLst>
              <a:ext uri="{FF2B5EF4-FFF2-40B4-BE49-F238E27FC236}">
                <a16:creationId xmlns:a16="http://schemas.microsoft.com/office/drawing/2014/main" id="{1320AEE8-8D4B-3419-3822-10FA677CA86E}"/>
              </a:ext>
            </a:extLst>
          </p:cNvPr>
          <p:cNvSpPr>
            <a:spLocks noGrp="1"/>
          </p:cNvSpPr>
          <p:nvPr>
            <p:ph idx="1"/>
          </p:nvPr>
        </p:nvSpPr>
        <p:spPr/>
        <p:txBody>
          <a:bodyPr/>
          <a:lstStyle/>
          <a:p>
            <a:pPr marL="0" indent="0" algn="ctr">
              <a:buNone/>
            </a:pPr>
            <a:r>
              <a:rPr lang="en-US" b="1" dirty="0"/>
              <a:t>TABLE 1104.1</a:t>
            </a:r>
            <a:br>
              <a:rPr lang="en-US" b="1" dirty="0"/>
            </a:br>
            <a:r>
              <a:rPr lang="en-US" b="1" dirty="0"/>
              <a:t>PERMISSIBLE REFRIGERATION SYSTEMS</a:t>
            </a:r>
            <a:r>
              <a:rPr lang="en-US" b="1" baseline="30000" dirty="0"/>
              <a:t>1</a:t>
            </a:r>
            <a:endParaRPr lang="en-US" dirty="0"/>
          </a:p>
          <a:p>
            <a:pPr algn="ctr"/>
            <a:endParaRPr lang="en-US" dirty="0"/>
          </a:p>
        </p:txBody>
      </p:sp>
      <p:pic>
        <p:nvPicPr>
          <p:cNvPr id="5" name="Picture 4">
            <a:extLst>
              <a:ext uri="{FF2B5EF4-FFF2-40B4-BE49-F238E27FC236}">
                <a16:creationId xmlns:a16="http://schemas.microsoft.com/office/drawing/2014/main" id="{C322BE30-B499-C1E0-B279-DDE000DB01DB}"/>
              </a:ext>
            </a:extLst>
          </p:cNvPr>
          <p:cNvPicPr>
            <a:picLocks noChangeAspect="1"/>
          </p:cNvPicPr>
          <p:nvPr/>
        </p:nvPicPr>
        <p:blipFill>
          <a:blip r:embed="rId3"/>
          <a:stretch>
            <a:fillRect/>
          </a:stretch>
        </p:blipFill>
        <p:spPr>
          <a:xfrm>
            <a:off x="2073810" y="2584859"/>
            <a:ext cx="8462110" cy="1838926"/>
          </a:xfrm>
          <a:prstGeom prst="rect">
            <a:avLst/>
          </a:prstGeom>
        </p:spPr>
      </p:pic>
    </p:spTree>
    <p:extLst>
      <p:ext uri="{BB962C8B-B14F-4D97-AF65-F5344CB8AC3E}">
        <p14:creationId xmlns:p14="http://schemas.microsoft.com/office/powerpoint/2010/main" val="24185609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DA135-91C7-1817-CE6D-1929B9C46A72}"/>
              </a:ext>
            </a:extLst>
          </p:cNvPr>
          <p:cNvSpPr>
            <a:spLocks noGrp="1"/>
          </p:cNvSpPr>
          <p:nvPr>
            <p:ph type="title"/>
          </p:nvPr>
        </p:nvSpPr>
        <p:spPr/>
        <p:txBody>
          <a:bodyPr/>
          <a:lstStyle/>
          <a:p>
            <a:r>
              <a:rPr lang="en-US" dirty="0"/>
              <a:t>CHAPTER 18 REFERENCED STANDARDS</a:t>
            </a:r>
          </a:p>
        </p:txBody>
      </p:sp>
      <p:pic>
        <p:nvPicPr>
          <p:cNvPr id="5" name="Picture 4">
            <a:extLst>
              <a:ext uri="{FF2B5EF4-FFF2-40B4-BE49-F238E27FC236}">
                <a16:creationId xmlns:a16="http://schemas.microsoft.com/office/drawing/2014/main" id="{A2E45112-6A4E-8599-EFB2-50B3D58CD84D}"/>
              </a:ext>
            </a:extLst>
          </p:cNvPr>
          <p:cNvPicPr>
            <a:picLocks noChangeAspect="1"/>
          </p:cNvPicPr>
          <p:nvPr/>
        </p:nvPicPr>
        <p:blipFill>
          <a:blip r:embed="rId3"/>
          <a:stretch>
            <a:fillRect/>
          </a:stretch>
        </p:blipFill>
        <p:spPr>
          <a:xfrm>
            <a:off x="1733142" y="1825625"/>
            <a:ext cx="8447177" cy="2407550"/>
          </a:xfrm>
          <a:prstGeom prst="rect">
            <a:avLst/>
          </a:prstGeom>
        </p:spPr>
      </p:pic>
    </p:spTree>
    <p:extLst>
      <p:ext uri="{BB962C8B-B14F-4D97-AF65-F5344CB8AC3E}">
        <p14:creationId xmlns:p14="http://schemas.microsoft.com/office/powerpoint/2010/main" val="11853861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0D3D47-C9F4-1908-49F4-9ED7B76DA65B}"/>
              </a:ext>
            </a:extLst>
          </p:cNvPr>
          <p:cNvSpPr>
            <a:spLocks noGrp="1"/>
          </p:cNvSpPr>
          <p:nvPr>
            <p:ph type="title"/>
          </p:nvPr>
        </p:nvSpPr>
        <p:spPr/>
        <p:txBody>
          <a:bodyPr/>
          <a:lstStyle/>
          <a:p>
            <a:r>
              <a:rPr lang="en-US" dirty="0"/>
              <a:t>CHAPTER 3 GENERAL REGULATIONS</a:t>
            </a:r>
          </a:p>
        </p:txBody>
      </p:sp>
      <p:sp>
        <p:nvSpPr>
          <p:cNvPr id="3" name="Content Placeholder 2">
            <a:extLst>
              <a:ext uri="{FF2B5EF4-FFF2-40B4-BE49-F238E27FC236}">
                <a16:creationId xmlns:a16="http://schemas.microsoft.com/office/drawing/2014/main" id="{6614207B-03B5-C583-D707-DEC64073D8FA}"/>
              </a:ext>
            </a:extLst>
          </p:cNvPr>
          <p:cNvSpPr>
            <a:spLocks noGrp="1"/>
          </p:cNvSpPr>
          <p:nvPr>
            <p:ph idx="1"/>
          </p:nvPr>
        </p:nvSpPr>
        <p:spPr/>
        <p:txBody>
          <a:bodyPr/>
          <a:lstStyle/>
          <a:p>
            <a:pPr marL="0" indent="0">
              <a:buNone/>
            </a:pPr>
            <a:r>
              <a:rPr lang="en-US" sz="2400" b="1" i="1" dirty="0"/>
              <a:t>321.0 Essential Mechanical Provisions. [OSHPD 1, </a:t>
            </a:r>
            <a:r>
              <a:rPr lang="en-US" sz="2400" b="1" i="1" strike="sngStrike" dirty="0">
                <a:solidFill>
                  <a:schemeClr val="bg2">
                    <a:lumMod val="50000"/>
                  </a:schemeClr>
                </a:solidFill>
              </a:rPr>
              <a:t>1R</a:t>
            </a:r>
            <a:r>
              <a:rPr lang="en-US" sz="2400" b="1" i="1" dirty="0"/>
              <a:t>, 2, 3 (Surgical Clinics only) 4 &amp; 5] </a:t>
            </a:r>
            <a:r>
              <a:rPr lang="en-US" sz="2400" i="1" dirty="0"/>
              <a:t>During periods of power outages essential electrical power shall be provided for the following equipment:</a:t>
            </a:r>
            <a:endParaRPr lang="en-US" sz="2400" dirty="0"/>
          </a:p>
          <a:p>
            <a:pPr marL="0" indent="0">
              <a:buNone/>
            </a:pPr>
            <a:r>
              <a:rPr lang="en-US" sz="2400" b="1" i="1" u="sng" dirty="0">
                <a:solidFill>
                  <a:srgbClr val="0070C0"/>
                </a:solidFill>
              </a:rPr>
              <a:t>321.3 </a:t>
            </a:r>
            <a:r>
              <a:rPr lang="en-US" sz="2400" i="1" u="sng" dirty="0">
                <a:solidFill>
                  <a:srgbClr val="0070C0"/>
                </a:solidFill>
              </a:rPr>
              <a:t>Cooling equipment necessary to maintain temperature and humidity listed in Table 4-A for a minimum of one operating room and other spaces as identified in the functional program. </a:t>
            </a:r>
            <a:endParaRPr lang="en-US" sz="2400" dirty="0">
              <a:solidFill>
                <a:srgbClr val="0070C0"/>
              </a:solidFill>
            </a:endParaRPr>
          </a:p>
          <a:p>
            <a:pPr marL="0" indent="0">
              <a:buNone/>
            </a:pPr>
            <a:r>
              <a:rPr lang="en-US" sz="2400" b="1" i="1" dirty="0"/>
              <a:t>321.</a:t>
            </a:r>
            <a:r>
              <a:rPr lang="en-US" sz="2400" b="1" i="1" strike="sngStrike" dirty="0"/>
              <a:t>5 </a:t>
            </a:r>
            <a:r>
              <a:rPr lang="en-US" sz="2400" b="1" i="1" u="sng" dirty="0"/>
              <a:t>6</a:t>
            </a:r>
            <a:r>
              <a:rPr lang="en-US" sz="2400" b="1" i="1" dirty="0"/>
              <a:t> </a:t>
            </a:r>
            <a:r>
              <a:rPr lang="en-US" sz="2400" i="1" dirty="0"/>
              <a:t>All control components</a:t>
            </a:r>
            <a:r>
              <a:rPr lang="en-US" sz="2400" i="1" u="sng" dirty="0">
                <a:solidFill>
                  <a:srgbClr val="0070C0"/>
                </a:solidFill>
              </a:rPr>
              <a:t>,</a:t>
            </a:r>
            <a:r>
              <a:rPr lang="en-US" sz="2400" i="1" dirty="0">
                <a:solidFill>
                  <a:schemeClr val="bg2">
                    <a:lumMod val="50000"/>
                  </a:schemeClr>
                </a:solidFill>
              </a:rPr>
              <a:t> </a:t>
            </a:r>
            <a:r>
              <a:rPr lang="en-US" sz="2400" i="1" strike="sngStrike" dirty="0">
                <a:solidFill>
                  <a:schemeClr val="bg2">
                    <a:lumMod val="50000"/>
                  </a:schemeClr>
                </a:solidFill>
              </a:rPr>
              <a:t>and</a:t>
            </a:r>
            <a:r>
              <a:rPr lang="en-US" sz="2400" i="1" dirty="0">
                <a:solidFill>
                  <a:schemeClr val="bg2">
                    <a:lumMod val="50000"/>
                  </a:schemeClr>
                </a:solidFill>
              </a:rPr>
              <a:t> </a:t>
            </a:r>
            <a:r>
              <a:rPr lang="en-US" sz="2400" i="1" dirty="0"/>
              <a:t>control systems </a:t>
            </a:r>
            <a:r>
              <a:rPr lang="en-US" sz="2400" i="1" u="sng" dirty="0">
                <a:solidFill>
                  <a:srgbClr val="0070C0"/>
                </a:solidFill>
              </a:rPr>
              <a:t>and fire and smoke dampers</a:t>
            </a:r>
            <a:r>
              <a:rPr lang="en-US" sz="2400" i="1" dirty="0">
                <a:solidFill>
                  <a:srgbClr val="0070C0"/>
                </a:solidFill>
              </a:rPr>
              <a:t> </a:t>
            </a:r>
            <a:r>
              <a:rPr lang="en-US" sz="2400" i="1" dirty="0"/>
              <a:t>necessary for the normal operation of equipment required to have essential electrical power.</a:t>
            </a:r>
            <a:endParaRPr lang="en-US" sz="2400" dirty="0"/>
          </a:p>
          <a:p>
            <a:r>
              <a:rPr lang="en-US" dirty="0"/>
              <a:t>*321.2 intended for Acute Care Facilities that are required to remain functional during a loss of normal power.</a:t>
            </a:r>
          </a:p>
        </p:txBody>
      </p:sp>
    </p:spTree>
    <p:extLst>
      <p:ext uri="{BB962C8B-B14F-4D97-AF65-F5344CB8AC3E}">
        <p14:creationId xmlns:p14="http://schemas.microsoft.com/office/powerpoint/2010/main" val="36987021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9CA52-C20C-4300-9559-4182A02AEE04}"/>
              </a:ext>
            </a:extLst>
          </p:cNvPr>
          <p:cNvSpPr>
            <a:spLocks noGrp="1"/>
          </p:cNvSpPr>
          <p:nvPr>
            <p:ph type="title"/>
          </p:nvPr>
        </p:nvSpPr>
        <p:spPr>
          <a:xfrm>
            <a:off x="838200" y="-2674645"/>
            <a:ext cx="10515600" cy="7405104"/>
          </a:xfrm>
        </p:spPr>
        <p:txBody>
          <a:bodyPr>
            <a:spAutoFit/>
          </a:bodyPr>
          <a:lstStyle/>
          <a:p>
            <a:br>
              <a:rPr lang="en-US" b="1" dirty="0"/>
            </a:br>
            <a:br>
              <a:rPr lang="en-US" b="1" dirty="0"/>
            </a:br>
            <a:br>
              <a:rPr lang="en-US" b="1" dirty="0"/>
            </a:br>
            <a:br>
              <a:rPr lang="en-US" b="1" dirty="0"/>
            </a:br>
            <a:br>
              <a:rPr lang="en-US" b="1" dirty="0"/>
            </a:br>
            <a:br>
              <a:rPr lang="en-US" b="1" dirty="0"/>
            </a:br>
            <a:r>
              <a:rPr lang="en-US" sz="8800" b="1" dirty="0"/>
              <a:t>2025 California Plumbing Code</a:t>
            </a:r>
            <a:br>
              <a:rPr lang="en-US" sz="8800" dirty="0"/>
            </a:br>
            <a:r>
              <a:rPr lang="en-US" sz="8800" dirty="0"/>
              <a:t>Part 5</a:t>
            </a:r>
            <a:endParaRPr lang="en-US" sz="8800" b="1" dirty="0"/>
          </a:p>
        </p:txBody>
      </p:sp>
    </p:spTree>
    <p:extLst>
      <p:ext uri="{BB962C8B-B14F-4D97-AF65-F5344CB8AC3E}">
        <p14:creationId xmlns:p14="http://schemas.microsoft.com/office/powerpoint/2010/main" val="14360991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0608F-261B-72BC-9CDF-0D64E7052480}"/>
              </a:ext>
            </a:extLst>
          </p:cNvPr>
          <p:cNvSpPr>
            <a:spLocks noGrp="1"/>
          </p:cNvSpPr>
          <p:nvPr>
            <p:ph type="title"/>
          </p:nvPr>
        </p:nvSpPr>
        <p:spPr/>
        <p:txBody>
          <a:bodyPr/>
          <a:lstStyle/>
          <a:p>
            <a:r>
              <a:rPr lang="en-US" dirty="0"/>
              <a:t>CHAPTER 2 DEFINITIONS</a:t>
            </a:r>
          </a:p>
        </p:txBody>
      </p:sp>
      <p:sp>
        <p:nvSpPr>
          <p:cNvPr id="3" name="Content Placeholder 2">
            <a:extLst>
              <a:ext uri="{FF2B5EF4-FFF2-40B4-BE49-F238E27FC236}">
                <a16:creationId xmlns:a16="http://schemas.microsoft.com/office/drawing/2014/main" id="{9DAE2D59-5F31-A92D-E9E6-5A2EE982A7CC}"/>
              </a:ext>
            </a:extLst>
          </p:cNvPr>
          <p:cNvSpPr>
            <a:spLocks noGrp="1"/>
          </p:cNvSpPr>
          <p:nvPr>
            <p:ph idx="1"/>
          </p:nvPr>
        </p:nvSpPr>
        <p:spPr/>
        <p:txBody>
          <a:bodyPr>
            <a:normAutofit fontScale="77500" lnSpcReduction="20000"/>
          </a:bodyPr>
          <a:lstStyle/>
          <a:p>
            <a:pPr marL="0" indent="0">
              <a:buNone/>
            </a:pPr>
            <a:r>
              <a:rPr lang="en-US" b="1" dirty="0"/>
              <a:t>210.0 – H –</a:t>
            </a:r>
            <a:endParaRPr lang="en-US" dirty="0"/>
          </a:p>
          <a:p>
            <a:pPr marL="0" indent="0">
              <a:buNone/>
            </a:pPr>
            <a:r>
              <a:rPr lang="en-US" dirty="0"/>
              <a:t>…</a:t>
            </a:r>
          </a:p>
          <a:p>
            <a:pPr marL="0" indent="0">
              <a:buNone/>
            </a:pPr>
            <a:r>
              <a:rPr lang="en-US" b="1" i="1" dirty="0"/>
              <a:t>Handwashing Fixture [OSHPD 1, 2, 3, 4</a:t>
            </a:r>
            <a:r>
              <a:rPr lang="en-US" b="1" i="1" u="sng" dirty="0">
                <a:solidFill>
                  <a:srgbClr val="0070C0"/>
                </a:solidFill>
              </a:rPr>
              <a:t>, 5</a:t>
            </a:r>
            <a:r>
              <a:rPr lang="en-US" b="1" i="1" dirty="0">
                <a:solidFill>
                  <a:srgbClr val="0070C0"/>
                </a:solidFill>
              </a:rPr>
              <a:t> </a:t>
            </a:r>
            <a:r>
              <a:rPr lang="en-US" b="1" i="1" dirty="0"/>
              <a:t>&amp; </a:t>
            </a:r>
            <a:r>
              <a:rPr lang="en-US" b="1" i="1" strike="sngStrike" dirty="0">
                <a:solidFill>
                  <a:schemeClr val="bg2">
                    <a:lumMod val="50000"/>
                  </a:schemeClr>
                </a:solidFill>
              </a:rPr>
              <a:t>5</a:t>
            </a:r>
            <a:r>
              <a:rPr lang="en-US" b="1" i="1" dirty="0"/>
              <a:t>6]. </a:t>
            </a:r>
            <a:r>
              <a:rPr lang="en-US" i="1" dirty="0"/>
              <a:t>Handwashing fixtures consist of faucet, trim and lavatory as described:</a:t>
            </a:r>
            <a:endParaRPr lang="en-US" dirty="0"/>
          </a:p>
          <a:p>
            <a:pPr marL="0" lvl="0" indent="0">
              <a:buNone/>
            </a:pPr>
            <a:r>
              <a:rPr lang="en-US" i="1" dirty="0"/>
              <a:t>Faucets and Trim</a:t>
            </a:r>
            <a:endParaRPr lang="en-US" dirty="0"/>
          </a:p>
          <a:p>
            <a:pPr marL="0" indent="0">
              <a:buNone/>
            </a:pPr>
            <a:r>
              <a:rPr lang="en-US" i="1" dirty="0"/>
              <a:t>…</a:t>
            </a:r>
            <a:endParaRPr lang="en-US" dirty="0"/>
          </a:p>
          <a:p>
            <a:pPr marL="403225" indent="-403225">
              <a:buNone/>
            </a:pPr>
            <a:r>
              <a:rPr lang="en-US" i="1" dirty="0"/>
              <a:t>c.   Faucets shall not be equipped with an aerator but may be equipped with a non-aerating laminar flow device. </a:t>
            </a:r>
            <a:r>
              <a:rPr lang="en-US" i="1" u="sng" dirty="0">
                <a:solidFill>
                  <a:srgbClr val="0070C0"/>
                </a:solidFill>
              </a:rPr>
              <a:t>The flow rate for handwashing fixtures shall not be less than 1.0 (3.79 L) gallons per minute.</a:t>
            </a:r>
            <a:endParaRPr lang="en-US" dirty="0">
              <a:solidFill>
                <a:srgbClr val="0070C0"/>
              </a:solidFill>
            </a:endParaRPr>
          </a:p>
          <a:p>
            <a:pPr marL="403225" indent="-403225">
              <a:buNone/>
            </a:pPr>
            <a:r>
              <a:rPr lang="en-US" i="1" dirty="0"/>
              <a:t>d.   Faucets shall be equipped with gooseneck spouts. A gooseneck spout shall be deck or fixture-mounted so the discharge point of the spout return is at least 10 inches (25.4 mm) above the bottom of the basin. The water shall not flow directly from the spout into the drain. The gooseneck spout shall have a 180(+/-</a:t>
            </a:r>
            <a:r>
              <a:rPr lang="en-US" i="1" strike="sngStrike" dirty="0">
                <a:solidFill>
                  <a:schemeClr val="bg2">
                    <a:lumMod val="50000"/>
                  </a:schemeClr>
                </a:solidFill>
              </a:rPr>
              <a:t>5</a:t>
            </a:r>
            <a:r>
              <a:rPr lang="en-US" i="1" u="sng" dirty="0">
                <a:solidFill>
                  <a:srgbClr val="0070C0"/>
                </a:solidFill>
              </a:rPr>
              <a:t>10</a:t>
            </a:r>
            <a:r>
              <a:rPr lang="en-US" i="1" dirty="0"/>
              <a:t>) degree return with a constant radius and the outlet pointing vertically down.</a:t>
            </a:r>
            <a:endParaRPr lang="en-US" dirty="0"/>
          </a:p>
          <a:p>
            <a:endParaRPr lang="en-US" dirty="0"/>
          </a:p>
        </p:txBody>
      </p:sp>
    </p:spTree>
    <p:extLst>
      <p:ext uri="{BB962C8B-B14F-4D97-AF65-F5344CB8AC3E}">
        <p14:creationId xmlns:p14="http://schemas.microsoft.com/office/powerpoint/2010/main" val="15522745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A8612-E54C-D11D-4FB0-02C4CBBE76D9}"/>
              </a:ext>
            </a:extLst>
          </p:cNvPr>
          <p:cNvSpPr>
            <a:spLocks noGrp="1"/>
          </p:cNvSpPr>
          <p:nvPr>
            <p:ph type="title"/>
          </p:nvPr>
        </p:nvSpPr>
        <p:spPr/>
        <p:txBody>
          <a:bodyPr/>
          <a:lstStyle/>
          <a:p>
            <a:r>
              <a:rPr lang="en-US" dirty="0"/>
              <a:t>CHAPTER 2 DEFINITIONS</a:t>
            </a:r>
          </a:p>
        </p:txBody>
      </p:sp>
      <p:sp>
        <p:nvSpPr>
          <p:cNvPr id="3" name="Content Placeholder 2">
            <a:extLst>
              <a:ext uri="{FF2B5EF4-FFF2-40B4-BE49-F238E27FC236}">
                <a16:creationId xmlns:a16="http://schemas.microsoft.com/office/drawing/2014/main" id="{E3FE8825-FE7E-A243-335F-36264B00D6C7}"/>
              </a:ext>
            </a:extLst>
          </p:cNvPr>
          <p:cNvSpPr>
            <a:spLocks noGrp="1"/>
          </p:cNvSpPr>
          <p:nvPr>
            <p:ph idx="1"/>
          </p:nvPr>
        </p:nvSpPr>
        <p:spPr/>
        <p:txBody>
          <a:bodyPr/>
          <a:lstStyle/>
          <a:p>
            <a:pPr marL="0" indent="0">
              <a:buNone/>
            </a:pPr>
            <a:r>
              <a:rPr lang="en-US" sz="2400" b="1" dirty="0"/>
              <a:t>221.0 – S –</a:t>
            </a:r>
            <a:endParaRPr lang="en-US" sz="2400" dirty="0"/>
          </a:p>
          <a:p>
            <a:pPr marL="0" indent="0">
              <a:buNone/>
            </a:pPr>
            <a:r>
              <a:rPr lang="en-US" sz="2400" dirty="0"/>
              <a:t>...</a:t>
            </a:r>
          </a:p>
          <a:p>
            <a:pPr marL="0" indent="0">
              <a:buNone/>
            </a:pPr>
            <a:r>
              <a:rPr lang="en-US" sz="2400" b="1" i="1" dirty="0"/>
              <a:t>Scrub Sink [OSHPD 1, 2, 3, 4 &amp; 5].</a:t>
            </a:r>
            <a:r>
              <a:rPr lang="en-US" sz="2400" i="1" dirty="0"/>
              <a:t> Is a sink used to wash and scrub the hands and arms during the septic preparation for surgery and equipped with a supply spout </a:t>
            </a:r>
            <a:r>
              <a:rPr lang="en-US" sz="2400" i="1" strike="sngStrike" dirty="0">
                <a:solidFill>
                  <a:schemeClr val="bg2">
                    <a:lumMod val="50000"/>
                  </a:schemeClr>
                </a:solidFill>
              </a:rPr>
              <a:t>and</a:t>
            </a:r>
            <a:r>
              <a:rPr lang="en-US" sz="2400" i="1" dirty="0">
                <a:solidFill>
                  <a:schemeClr val="bg2">
                    <a:lumMod val="50000"/>
                  </a:schemeClr>
                </a:solidFill>
              </a:rPr>
              <a:t> </a:t>
            </a:r>
            <a:r>
              <a:rPr lang="en-US" sz="2400" i="1" strike="sngStrike" dirty="0">
                <a:solidFill>
                  <a:schemeClr val="bg2">
                    <a:lumMod val="50000"/>
                  </a:schemeClr>
                </a:solidFill>
              </a:rPr>
              <a:t>controls</a:t>
            </a:r>
            <a:r>
              <a:rPr lang="en-US" sz="2400" i="1" dirty="0">
                <a:solidFill>
                  <a:schemeClr val="bg2">
                    <a:lumMod val="50000"/>
                  </a:schemeClr>
                </a:solidFill>
              </a:rPr>
              <a:t> </a:t>
            </a:r>
            <a:r>
              <a:rPr lang="en-US" sz="2400" i="1" dirty="0"/>
              <a:t>as required for a handwashing fixture. </a:t>
            </a:r>
            <a:r>
              <a:rPr lang="en-US" sz="2400" i="1" u="sng" dirty="0">
                <a:solidFill>
                  <a:srgbClr val="0070C0"/>
                </a:solidFill>
              </a:rPr>
              <a:t>The scrub sink shall be trimmed with foot, knee or electronic sensor controls that do not involve contact with the upper extremities.</a:t>
            </a:r>
            <a:r>
              <a:rPr lang="en-US" sz="2400" i="1" dirty="0">
                <a:solidFill>
                  <a:srgbClr val="0070C0"/>
                </a:solidFill>
              </a:rPr>
              <a:t> </a:t>
            </a:r>
            <a:r>
              <a:rPr lang="en-US" sz="2400" i="1" dirty="0"/>
              <a:t>Sensor operated fixtures shall be capable of functioning during loss of normal power. </a:t>
            </a:r>
            <a:r>
              <a:rPr lang="en-US" sz="2400" i="1" u="sng" dirty="0">
                <a:solidFill>
                  <a:srgbClr val="0070C0"/>
                </a:solidFill>
              </a:rPr>
              <a:t>Single-lever wrist blades shall not be permitted except for the temperature pre-set valve.</a:t>
            </a:r>
            <a:endParaRPr lang="en-US" sz="2400" dirty="0">
              <a:solidFill>
                <a:srgbClr val="0070C0"/>
              </a:solidFill>
            </a:endParaRPr>
          </a:p>
          <a:p>
            <a:endParaRPr lang="en-US" dirty="0"/>
          </a:p>
        </p:txBody>
      </p:sp>
    </p:spTree>
    <p:extLst>
      <p:ext uri="{BB962C8B-B14F-4D97-AF65-F5344CB8AC3E}">
        <p14:creationId xmlns:p14="http://schemas.microsoft.com/office/powerpoint/2010/main" val="42938841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1B2EB1-7C31-2E01-5CE3-4113C6CDDE93}"/>
              </a:ext>
            </a:extLst>
          </p:cNvPr>
          <p:cNvSpPr>
            <a:spLocks noGrp="1"/>
          </p:cNvSpPr>
          <p:nvPr>
            <p:ph type="title"/>
          </p:nvPr>
        </p:nvSpPr>
        <p:spPr/>
        <p:txBody>
          <a:bodyPr/>
          <a:lstStyle/>
          <a:p>
            <a:r>
              <a:rPr lang="en-US" dirty="0"/>
              <a:t>CHAPTER 3 GENERAL REGULATIONS</a:t>
            </a:r>
          </a:p>
        </p:txBody>
      </p:sp>
      <p:sp>
        <p:nvSpPr>
          <p:cNvPr id="3" name="Content Placeholder 2">
            <a:extLst>
              <a:ext uri="{FF2B5EF4-FFF2-40B4-BE49-F238E27FC236}">
                <a16:creationId xmlns:a16="http://schemas.microsoft.com/office/drawing/2014/main" id="{4C4FD7BA-EB44-3583-209D-7D97CF6E70D4}"/>
              </a:ext>
            </a:extLst>
          </p:cNvPr>
          <p:cNvSpPr>
            <a:spLocks noGrp="1"/>
          </p:cNvSpPr>
          <p:nvPr>
            <p:ph idx="1"/>
          </p:nvPr>
        </p:nvSpPr>
        <p:spPr/>
        <p:txBody>
          <a:bodyPr/>
          <a:lstStyle/>
          <a:p>
            <a:pPr marL="0" indent="0">
              <a:buNone/>
            </a:pPr>
            <a:r>
              <a:rPr lang="en-US" sz="2400" b="1" dirty="0"/>
              <a:t>319.0 </a:t>
            </a:r>
            <a:r>
              <a:rPr lang="en-US" sz="2400" b="1" i="1" strike="sngStrike" dirty="0">
                <a:solidFill>
                  <a:schemeClr val="bg2">
                    <a:lumMod val="50000"/>
                  </a:schemeClr>
                </a:solidFill>
              </a:rPr>
              <a:t>[Not permitted for OSHPD 1, 2, 3, 4 &amp; 5]</a:t>
            </a:r>
            <a:r>
              <a:rPr lang="en-US" sz="2400" b="1" i="1" dirty="0">
                <a:solidFill>
                  <a:schemeClr val="bg2">
                    <a:lumMod val="50000"/>
                  </a:schemeClr>
                </a:solidFill>
              </a:rPr>
              <a:t> </a:t>
            </a:r>
            <a:r>
              <a:rPr lang="en-US" sz="2400" b="1" dirty="0"/>
              <a:t>Medical Gas and Vacuum Systems.</a:t>
            </a:r>
            <a:endParaRPr lang="en-US" sz="2400" dirty="0"/>
          </a:p>
          <a:p>
            <a:pPr marL="0" indent="0">
              <a:buNone/>
            </a:pPr>
            <a:r>
              <a:rPr lang="en-US" sz="2400" b="1" dirty="0"/>
              <a:t>319.1 General. </a:t>
            </a:r>
            <a:r>
              <a:rPr lang="en-US" sz="2400" dirty="0"/>
              <a:t>Such piping shall be in accordance with the requirements of Chapter 13. The Authority Having Jurisdiction shall require evidence of the competency of the installers and verifiers.</a:t>
            </a:r>
          </a:p>
          <a:p>
            <a:endParaRPr lang="en-US" dirty="0"/>
          </a:p>
        </p:txBody>
      </p:sp>
    </p:spTree>
    <p:extLst>
      <p:ext uri="{BB962C8B-B14F-4D97-AF65-F5344CB8AC3E}">
        <p14:creationId xmlns:p14="http://schemas.microsoft.com/office/powerpoint/2010/main" val="360791574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076E2-D765-26A6-1CA1-4EBBF204D3AF}"/>
              </a:ext>
            </a:extLst>
          </p:cNvPr>
          <p:cNvSpPr>
            <a:spLocks noGrp="1"/>
          </p:cNvSpPr>
          <p:nvPr>
            <p:ph type="title"/>
          </p:nvPr>
        </p:nvSpPr>
        <p:spPr/>
        <p:txBody>
          <a:bodyPr/>
          <a:lstStyle/>
          <a:p>
            <a:r>
              <a:rPr lang="en-US" dirty="0"/>
              <a:t>CHAPTER 4 PLUMBING FIXTURES AND FIXTURE FITTINGS</a:t>
            </a:r>
          </a:p>
        </p:txBody>
      </p:sp>
      <p:sp>
        <p:nvSpPr>
          <p:cNvPr id="3" name="Content Placeholder 2">
            <a:extLst>
              <a:ext uri="{FF2B5EF4-FFF2-40B4-BE49-F238E27FC236}">
                <a16:creationId xmlns:a16="http://schemas.microsoft.com/office/drawing/2014/main" id="{F30E46F0-ED55-2039-E43F-830C36E6186C}"/>
              </a:ext>
            </a:extLst>
          </p:cNvPr>
          <p:cNvSpPr>
            <a:spLocks noGrp="1"/>
          </p:cNvSpPr>
          <p:nvPr>
            <p:ph idx="1"/>
          </p:nvPr>
        </p:nvSpPr>
        <p:spPr/>
        <p:txBody>
          <a:bodyPr>
            <a:normAutofit fontScale="92500" lnSpcReduction="20000"/>
          </a:bodyPr>
          <a:lstStyle/>
          <a:p>
            <a:pPr marL="0" indent="0">
              <a:buNone/>
            </a:pPr>
            <a:r>
              <a:rPr lang="en-US" sz="2600" b="1" dirty="0"/>
              <a:t>422.0 Minimum Number of Required Fixtures</a:t>
            </a:r>
            <a:endParaRPr lang="en-US" sz="2600" dirty="0"/>
          </a:p>
          <a:p>
            <a:pPr marL="0" indent="0">
              <a:buNone/>
            </a:pPr>
            <a:r>
              <a:rPr lang="en-US" sz="2600" dirty="0"/>
              <a:t>...</a:t>
            </a:r>
          </a:p>
          <a:p>
            <a:pPr marL="0" indent="0">
              <a:buNone/>
            </a:pPr>
            <a:r>
              <a:rPr lang="en-US" sz="2600" b="1" i="1" dirty="0"/>
              <a:t>422.3 Fixture Requirements for Special Occupancy. </a:t>
            </a:r>
            <a:r>
              <a:rPr lang="en-US" sz="2600" dirty="0"/>
              <a:t>…</a:t>
            </a:r>
          </a:p>
          <a:p>
            <a:pPr marL="0" indent="0">
              <a:buNone/>
            </a:pPr>
            <a:r>
              <a:rPr lang="en-US" sz="2600" b="1" i="1" dirty="0"/>
              <a:t>422.3.1 [OSHPD 1, 2, 3, 4</a:t>
            </a:r>
            <a:r>
              <a:rPr lang="en-US" sz="2600" b="1" i="1" u="sng" dirty="0">
                <a:solidFill>
                  <a:srgbClr val="0070C0"/>
                </a:solidFill>
              </a:rPr>
              <a:t>,</a:t>
            </a:r>
            <a:r>
              <a:rPr lang="en-US" sz="2600" b="1" i="1" strike="sngStrike" dirty="0">
                <a:solidFill>
                  <a:schemeClr val="bg2">
                    <a:lumMod val="50000"/>
                  </a:schemeClr>
                </a:solidFill>
              </a:rPr>
              <a:t> &amp;</a:t>
            </a:r>
            <a:r>
              <a:rPr lang="en-US" sz="2600" b="1" i="1" dirty="0">
                <a:solidFill>
                  <a:schemeClr val="bg2">
                    <a:lumMod val="50000"/>
                  </a:schemeClr>
                </a:solidFill>
              </a:rPr>
              <a:t> </a:t>
            </a:r>
            <a:r>
              <a:rPr lang="en-US" sz="2600" b="1" i="1" dirty="0"/>
              <a:t>5</a:t>
            </a:r>
            <a:r>
              <a:rPr lang="en-US" sz="2600" b="1" i="1" u="sng" dirty="0"/>
              <a:t> </a:t>
            </a:r>
            <a:r>
              <a:rPr lang="en-US" sz="2600" b="1" i="1" u="sng" dirty="0">
                <a:solidFill>
                  <a:srgbClr val="0070C0"/>
                </a:solidFill>
              </a:rPr>
              <a:t>&amp; 6</a:t>
            </a:r>
            <a:r>
              <a:rPr lang="en-US" sz="2600" b="1" i="1" dirty="0"/>
              <a:t>] </a:t>
            </a:r>
            <a:r>
              <a:rPr lang="en-US" sz="2600" i="1" dirty="0"/>
              <a:t>Separate toilet facilities shall be provided for the use of patients, staff personnel and visitors.</a:t>
            </a:r>
            <a:endParaRPr lang="en-US" sz="2600" dirty="0"/>
          </a:p>
          <a:p>
            <a:pPr marL="0" indent="0">
              <a:buNone/>
            </a:pPr>
            <a:r>
              <a:rPr lang="en-US" sz="2600" b="1" i="1" dirty="0"/>
              <a:t>Exception</a:t>
            </a:r>
            <a:r>
              <a:rPr lang="en-US" sz="2600" b="1" i="1" u="sng" dirty="0"/>
              <a:t>s:</a:t>
            </a:r>
            <a:endParaRPr lang="en-US" sz="2600" dirty="0"/>
          </a:p>
          <a:p>
            <a:pPr marL="457200" indent="-457200">
              <a:buNone/>
            </a:pPr>
            <a:r>
              <a:rPr lang="en-US" sz="2600" i="1" u="sng" dirty="0">
                <a:solidFill>
                  <a:srgbClr val="0070C0"/>
                </a:solidFill>
              </a:rPr>
              <a:t>(1)  </a:t>
            </a:r>
            <a:r>
              <a:rPr lang="en-US" sz="2600" i="1" strike="sngStrike" dirty="0" err="1"/>
              <a:t>f</a:t>
            </a:r>
            <a:r>
              <a:rPr lang="en-US" sz="2600" i="1" u="sng" dirty="0" err="1"/>
              <a:t>F</a:t>
            </a:r>
            <a:r>
              <a:rPr lang="en-US" sz="2600" i="1" dirty="0" err="1"/>
              <a:t>or</a:t>
            </a:r>
            <a:r>
              <a:rPr lang="en-US" sz="2600" i="1" dirty="0"/>
              <a:t> Primary Care Clinics </a:t>
            </a:r>
            <a:r>
              <a:rPr lang="en-US" sz="2600" i="1" strike="sngStrike" dirty="0">
                <a:solidFill>
                  <a:schemeClr val="bg2">
                    <a:lumMod val="50000"/>
                  </a:schemeClr>
                </a:solidFill>
              </a:rPr>
              <a:t>Only</a:t>
            </a:r>
            <a:r>
              <a:rPr lang="en-US" sz="2600" b="1" i="1" strike="sngStrike" dirty="0">
                <a:solidFill>
                  <a:schemeClr val="bg2">
                    <a:lumMod val="50000"/>
                  </a:schemeClr>
                </a:solidFill>
              </a:rPr>
              <a:t>: </a:t>
            </a:r>
            <a:r>
              <a:rPr lang="en-US" sz="2600" i="1" strike="sngStrike" dirty="0" err="1">
                <a:solidFill>
                  <a:schemeClr val="bg2">
                    <a:lumMod val="50000"/>
                  </a:schemeClr>
                </a:solidFill>
              </a:rPr>
              <a:t>W</a:t>
            </a:r>
            <a:r>
              <a:rPr lang="en-US" sz="2600" i="1" dirty="0" err="1"/>
              <a:t>where</a:t>
            </a:r>
            <a:r>
              <a:rPr lang="en-US" sz="2600" i="1" dirty="0"/>
              <a:t> a facility contains no more than three examination and/or treatment rooms, the patient toilet shall be permitted to serve waiting areas.</a:t>
            </a:r>
            <a:endParaRPr lang="en-US" sz="2600" dirty="0"/>
          </a:p>
          <a:p>
            <a:pPr marL="457200" indent="-457200">
              <a:buNone/>
            </a:pPr>
            <a:r>
              <a:rPr lang="en-US" sz="2600" i="1" u="sng" dirty="0">
                <a:solidFill>
                  <a:srgbClr val="0070C0"/>
                </a:solidFill>
              </a:rPr>
              <a:t>(2)  For public waiting areas with an occupant load of 10 or less, one toilet facility, designed for use by no more than one person at a time, shall be permitted for use by both sexes.</a:t>
            </a:r>
            <a:endParaRPr lang="en-US" sz="2600" dirty="0">
              <a:solidFill>
                <a:srgbClr val="0070C0"/>
              </a:solidFill>
            </a:endParaRPr>
          </a:p>
          <a:p>
            <a:endParaRPr lang="en-US" dirty="0"/>
          </a:p>
        </p:txBody>
      </p:sp>
    </p:spTree>
    <p:extLst>
      <p:ext uri="{BB962C8B-B14F-4D97-AF65-F5344CB8AC3E}">
        <p14:creationId xmlns:p14="http://schemas.microsoft.com/office/powerpoint/2010/main" val="17686991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5DD7B-FB11-8365-8228-C04F4A3D2B57}"/>
              </a:ext>
            </a:extLst>
          </p:cNvPr>
          <p:cNvSpPr>
            <a:spLocks noGrp="1"/>
          </p:cNvSpPr>
          <p:nvPr>
            <p:ph type="title"/>
          </p:nvPr>
        </p:nvSpPr>
        <p:spPr/>
        <p:txBody>
          <a:bodyPr/>
          <a:lstStyle/>
          <a:p>
            <a:r>
              <a:rPr lang="en-US" dirty="0"/>
              <a:t>CHAPTER 6 WATER SUPPLY AND DISTRIBUTION</a:t>
            </a:r>
          </a:p>
        </p:txBody>
      </p:sp>
      <p:sp>
        <p:nvSpPr>
          <p:cNvPr id="3" name="Content Placeholder 2">
            <a:extLst>
              <a:ext uri="{FF2B5EF4-FFF2-40B4-BE49-F238E27FC236}">
                <a16:creationId xmlns:a16="http://schemas.microsoft.com/office/drawing/2014/main" id="{CF1180F8-70C9-89EF-1563-D81CABD57ABD}"/>
              </a:ext>
            </a:extLst>
          </p:cNvPr>
          <p:cNvSpPr>
            <a:spLocks noGrp="1"/>
          </p:cNvSpPr>
          <p:nvPr>
            <p:ph idx="1"/>
          </p:nvPr>
        </p:nvSpPr>
        <p:spPr/>
        <p:txBody>
          <a:bodyPr>
            <a:normAutofit fontScale="77500" lnSpcReduction="20000"/>
          </a:bodyPr>
          <a:lstStyle/>
          <a:p>
            <a:pPr marL="0" indent="0">
              <a:buNone/>
            </a:pPr>
            <a:r>
              <a:rPr lang="en-US" b="1" dirty="0"/>
              <a:t>604.0 Materials</a:t>
            </a:r>
            <a:endParaRPr lang="en-US" dirty="0"/>
          </a:p>
          <a:p>
            <a:pPr marL="0" indent="0">
              <a:buNone/>
            </a:pPr>
            <a:r>
              <a:rPr lang="en-US" b="1" dirty="0"/>
              <a:t>604.1 Pipe, Tube, and Fittings. </a:t>
            </a:r>
            <a:r>
              <a:rPr lang="en-US" dirty="0"/>
              <a:t>Pipe, tube, fittings, solvent cement, thread sealants, solders, and flux used in potable water systems intended to supply drinking water shall comply with NSF 61. Where pipe fittings and valves are made from copper alloys containing more than 15 percent zinc by weight and are used in plastic piping systems, they shall be resistant to dezincification and stress corrosion cracking in compliance with NSF 14.</a:t>
            </a:r>
          </a:p>
          <a:p>
            <a:pPr marL="0" indent="0">
              <a:buNone/>
            </a:pPr>
            <a:r>
              <a:rPr lang="en-US" dirty="0"/>
              <a:t>Materials used in the water supply system, except valves and similar devices, shall be of a like material, except where otherwise approved by the Authority Having Jurisdiction.</a:t>
            </a:r>
          </a:p>
          <a:p>
            <a:pPr marL="0" indent="0">
              <a:buNone/>
            </a:pPr>
            <a:r>
              <a:rPr lang="en-US" dirty="0"/>
              <a:t>Materials for building water piping and building supply piping shall comply with the applicable standards referenced in Table 604.1.</a:t>
            </a:r>
          </a:p>
          <a:p>
            <a:pPr marL="0" indent="0">
              <a:buNone/>
            </a:pPr>
            <a:r>
              <a:rPr lang="en-US" b="1" i="1" dirty="0"/>
              <a:t>Exception: [OSHPD 1, 2, 3, 4 &amp; 5] </a:t>
            </a:r>
            <a:r>
              <a:rPr lang="en-US" i="1" dirty="0"/>
              <a:t>Use of CPVC is not permitted for</a:t>
            </a:r>
            <a:r>
              <a:rPr lang="en-US" i="1" u="sng" dirty="0"/>
              <a:t> </a:t>
            </a:r>
            <a:r>
              <a:rPr lang="en-US" i="1" u="sng" dirty="0">
                <a:solidFill>
                  <a:srgbClr val="0070C0"/>
                </a:solidFill>
              </a:rPr>
              <a:t>potable water</a:t>
            </a:r>
            <a:r>
              <a:rPr lang="en-US" i="1" dirty="0">
                <a:solidFill>
                  <a:srgbClr val="0070C0"/>
                </a:solidFill>
              </a:rPr>
              <a:t> </a:t>
            </a:r>
            <a:r>
              <a:rPr lang="en-US" i="1" dirty="0"/>
              <a:t>applications.</a:t>
            </a:r>
            <a:r>
              <a:rPr lang="en-US" i="1" strike="sngStrike" dirty="0"/>
              <a:t> </a:t>
            </a:r>
            <a:r>
              <a:rPr lang="en-US" i="1" strike="sngStrike" dirty="0">
                <a:solidFill>
                  <a:schemeClr val="bg2">
                    <a:lumMod val="50000"/>
                  </a:schemeClr>
                </a:solidFill>
              </a:rPr>
              <a:t>under authority of the Office of Statewide Health Planning and Development.</a:t>
            </a:r>
            <a:endParaRPr lang="en-US" dirty="0">
              <a:solidFill>
                <a:schemeClr val="bg2">
                  <a:lumMod val="50000"/>
                </a:schemeClr>
              </a:solidFill>
            </a:endParaRPr>
          </a:p>
          <a:p>
            <a:endParaRPr lang="en-US" dirty="0"/>
          </a:p>
        </p:txBody>
      </p:sp>
    </p:spTree>
    <p:extLst>
      <p:ext uri="{BB962C8B-B14F-4D97-AF65-F5344CB8AC3E}">
        <p14:creationId xmlns:p14="http://schemas.microsoft.com/office/powerpoint/2010/main" val="16255230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C1C3B-C65B-963F-FF2F-2CFA3A837301}"/>
              </a:ext>
            </a:extLst>
          </p:cNvPr>
          <p:cNvSpPr>
            <a:spLocks noGrp="1"/>
          </p:cNvSpPr>
          <p:nvPr>
            <p:ph type="title"/>
          </p:nvPr>
        </p:nvSpPr>
        <p:spPr/>
        <p:txBody>
          <a:bodyPr/>
          <a:lstStyle/>
          <a:p>
            <a:r>
              <a:rPr lang="en-US" dirty="0"/>
              <a:t>CHAPTER 6 WATER SUPPLY AND DISTRIBUTION</a:t>
            </a:r>
          </a:p>
        </p:txBody>
      </p:sp>
      <p:sp>
        <p:nvSpPr>
          <p:cNvPr id="3" name="Content Placeholder 2">
            <a:extLst>
              <a:ext uri="{FF2B5EF4-FFF2-40B4-BE49-F238E27FC236}">
                <a16:creationId xmlns:a16="http://schemas.microsoft.com/office/drawing/2014/main" id="{B34A630A-9075-8148-7FB5-4C3C017DD60D}"/>
              </a:ext>
            </a:extLst>
          </p:cNvPr>
          <p:cNvSpPr>
            <a:spLocks noGrp="1"/>
          </p:cNvSpPr>
          <p:nvPr>
            <p:ph idx="1"/>
          </p:nvPr>
        </p:nvSpPr>
        <p:spPr/>
        <p:txBody>
          <a:bodyPr>
            <a:normAutofit fontScale="77500" lnSpcReduction="20000"/>
          </a:bodyPr>
          <a:lstStyle/>
          <a:p>
            <a:pPr marL="0" indent="0">
              <a:buNone/>
            </a:pPr>
            <a:r>
              <a:rPr lang="en-US" b="1" dirty="0"/>
              <a:t>609.0 Installation, Testing, Unions, and Location.</a:t>
            </a:r>
            <a:endParaRPr lang="en-US" dirty="0"/>
          </a:p>
          <a:p>
            <a:pPr marL="0" indent="0">
              <a:buNone/>
            </a:pPr>
            <a:r>
              <a:rPr lang="en-US" dirty="0"/>
              <a:t>…</a:t>
            </a:r>
          </a:p>
          <a:p>
            <a:pPr marL="0" indent="0">
              <a:buNone/>
            </a:pPr>
            <a:r>
              <a:rPr lang="en-US" b="1" dirty="0"/>
              <a:t>609.10 Disinfection of Potable Water System. </a:t>
            </a:r>
            <a:r>
              <a:rPr lang="en-US" dirty="0"/>
              <a:t>New or repaired potable water systems shall be disinfected prior to use where required by the Authority Having Jurisdiction. </a:t>
            </a:r>
            <a:r>
              <a:rPr lang="en-US" b="1" i="1" dirty="0"/>
              <a:t>[OSHPD 1, 1R, 2, 3, 4 &amp; 5] </a:t>
            </a:r>
            <a:r>
              <a:rPr lang="en-US" i="1" dirty="0"/>
              <a:t>Prior to utilization of newly constructed or altered potable water piping systems, all affected potable water piping shall be disinfected using procedures prescribed in California Plumbing Code Sections 609.10(1) through 609.10(</a:t>
            </a:r>
            <a:r>
              <a:rPr lang="en-US" i="1" strike="sngStrike" dirty="0">
                <a:solidFill>
                  <a:schemeClr val="bg2">
                    <a:lumMod val="50000"/>
                  </a:schemeClr>
                </a:solidFill>
              </a:rPr>
              <a:t>4</a:t>
            </a:r>
            <a:r>
              <a:rPr lang="en-US" i="1" u="sng" dirty="0">
                <a:solidFill>
                  <a:srgbClr val="0070C0"/>
                </a:solidFill>
              </a:rPr>
              <a:t>5</a:t>
            </a:r>
            <a:r>
              <a:rPr lang="en-US" i="1" dirty="0"/>
              <a:t>). </a:t>
            </a:r>
            <a:r>
              <a:rPr lang="en-US" dirty="0"/>
              <a:t>The method to be followed shall be that prescribed by the Health Authority or, in case no method is prescribed by it, the following:</a:t>
            </a:r>
          </a:p>
          <a:p>
            <a:pPr marL="457200" indent="-457200">
              <a:buNone/>
            </a:pPr>
            <a:r>
              <a:rPr lang="en-US" i="1" u="sng" dirty="0">
                <a:solidFill>
                  <a:srgbClr val="0070C0"/>
                </a:solidFill>
              </a:rPr>
              <a:t>(5)  </a:t>
            </a:r>
            <a:r>
              <a:rPr lang="en-US" b="1" i="1" u="sng" dirty="0">
                <a:solidFill>
                  <a:srgbClr val="0070C0"/>
                </a:solidFill>
              </a:rPr>
              <a:t>[OSHPD 1, 1R, 2, 3, 4&amp; 5] </a:t>
            </a:r>
            <a:r>
              <a:rPr lang="en-US" i="1" u="sng" dirty="0">
                <a:solidFill>
                  <a:srgbClr val="0070C0"/>
                </a:solidFill>
              </a:rPr>
              <a:t>Disinfection shall be completed no more than three weeks before whole or partial beneficial occupancy.</a:t>
            </a:r>
            <a:endParaRPr lang="en-US" dirty="0">
              <a:solidFill>
                <a:srgbClr val="0070C0"/>
              </a:solidFill>
            </a:endParaRPr>
          </a:p>
          <a:p>
            <a:pPr marL="860425" indent="-457200">
              <a:buNone/>
            </a:pPr>
            <a:r>
              <a:rPr lang="en-US" i="1" u="sng" dirty="0">
                <a:solidFill>
                  <a:srgbClr val="0070C0"/>
                </a:solidFill>
              </a:rPr>
              <a:t>(a)  Where occupancy is delayed two weeks from disinfection, flushing of all fixtures shall again be completed.</a:t>
            </a:r>
            <a:endParaRPr lang="en-US" dirty="0">
              <a:solidFill>
                <a:srgbClr val="0070C0"/>
              </a:solidFill>
            </a:endParaRPr>
          </a:p>
          <a:p>
            <a:pPr marL="860425" indent="-457200">
              <a:buNone/>
            </a:pPr>
            <a:r>
              <a:rPr lang="en-US" i="1" u="sng" dirty="0">
                <a:solidFill>
                  <a:srgbClr val="0070C0"/>
                </a:solidFill>
              </a:rPr>
              <a:t>(b)  Where occupancy is delayed four weeks after disinfection, disinfection and flushing shall again be completed.</a:t>
            </a:r>
            <a:endParaRPr lang="en-US" dirty="0">
              <a:solidFill>
                <a:srgbClr val="0070C0"/>
              </a:solidFill>
            </a:endParaRPr>
          </a:p>
          <a:p>
            <a:endParaRPr lang="en-US" dirty="0"/>
          </a:p>
          <a:p>
            <a:endParaRPr lang="en-US" dirty="0"/>
          </a:p>
        </p:txBody>
      </p:sp>
    </p:spTree>
    <p:extLst>
      <p:ext uri="{BB962C8B-B14F-4D97-AF65-F5344CB8AC3E}">
        <p14:creationId xmlns:p14="http://schemas.microsoft.com/office/powerpoint/2010/main" val="14948899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D7A656F-C6C9-BBBD-82F2-3E6A4F63A180}"/>
              </a:ext>
            </a:extLst>
          </p:cNvPr>
          <p:cNvSpPr>
            <a:spLocks noGrp="1"/>
          </p:cNvSpPr>
          <p:nvPr>
            <p:ph idx="1"/>
          </p:nvPr>
        </p:nvSpPr>
        <p:spPr>
          <a:xfrm>
            <a:off x="838200" y="2545976"/>
            <a:ext cx="10515600" cy="3630987"/>
          </a:xfrm>
        </p:spPr>
        <p:txBody>
          <a:bodyPr>
            <a:normAutofit fontScale="62500" lnSpcReduction="20000"/>
          </a:bodyPr>
          <a:lstStyle/>
          <a:p>
            <a:pPr marL="0" indent="0">
              <a:buNone/>
            </a:pPr>
            <a:endParaRPr lang="en-US" i="1" strike="sngStrike" baseline="30000" dirty="0"/>
          </a:p>
          <a:p>
            <a:pPr marL="233363" indent="-233363">
              <a:buNone/>
            </a:pPr>
            <a:r>
              <a:rPr lang="en-US" i="1" baseline="30000" dirty="0"/>
              <a:t>1</a:t>
            </a:r>
            <a:r>
              <a:rPr lang="en-US" i="1" dirty="0"/>
              <a:t>   </a:t>
            </a:r>
            <a:r>
              <a:rPr lang="en-US" i="1" strike="sngStrike" dirty="0">
                <a:solidFill>
                  <a:schemeClr val="bg2">
                    <a:lumMod val="50000"/>
                  </a:schemeClr>
                </a:solidFill>
              </a:rPr>
              <a:t>Rinse water temperature at automatic dishwashing equipment and </a:t>
            </a:r>
            <a:r>
              <a:rPr lang="en-US" i="1" strike="sngStrike" dirty="0" err="1">
                <a:solidFill>
                  <a:schemeClr val="bg2">
                    <a:lumMod val="50000"/>
                  </a:schemeClr>
                </a:solidFill>
              </a:rPr>
              <a:t>potsinks</a:t>
            </a:r>
            <a:r>
              <a:rPr lang="en-US" i="1" strike="sngStrike" dirty="0">
                <a:solidFill>
                  <a:schemeClr val="bg2">
                    <a:lumMod val="50000"/>
                  </a:schemeClr>
                </a:solidFill>
              </a:rPr>
              <a:t> shall be 180°F(82°C)</a:t>
            </a:r>
            <a:r>
              <a:rPr lang="en-US" i="1" strike="sngStrike" dirty="0"/>
              <a:t>.</a:t>
            </a:r>
            <a:r>
              <a:rPr lang="en-US" dirty="0">
                <a:solidFill>
                  <a:srgbClr val="0070C0"/>
                </a:solidFill>
              </a:rPr>
              <a:t> </a:t>
            </a:r>
            <a:r>
              <a:rPr lang="en-US" i="1" u="sng" dirty="0">
                <a:solidFill>
                  <a:srgbClr val="0070C0"/>
                </a:solidFill>
              </a:rPr>
              <a:t>Rinse water temperature at </a:t>
            </a:r>
            <a:r>
              <a:rPr lang="en-US" i="1" u="sng" dirty="0" err="1">
                <a:solidFill>
                  <a:srgbClr val="0070C0"/>
                </a:solidFill>
              </a:rPr>
              <a:t>warewasher</a:t>
            </a:r>
            <a:r>
              <a:rPr lang="en-US" i="1" u="sng" dirty="0">
                <a:solidFill>
                  <a:srgbClr val="0070C0"/>
                </a:solidFill>
              </a:rPr>
              <a:t> or </a:t>
            </a:r>
            <a:r>
              <a:rPr lang="en-US" i="1" u="sng" dirty="0" err="1">
                <a:solidFill>
                  <a:srgbClr val="0070C0"/>
                </a:solidFill>
              </a:rPr>
              <a:t>potsinks</a:t>
            </a:r>
            <a:r>
              <a:rPr lang="en-US" i="1" u="sng" dirty="0">
                <a:solidFill>
                  <a:srgbClr val="0070C0"/>
                </a:solidFill>
              </a:rPr>
              <a:t> shall be 180</a:t>
            </a:r>
            <a:r>
              <a:rPr lang="en-US" i="1" u="sng" baseline="30000" dirty="0">
                <a:solidFill>
                  <a:srgbClr val="0070C0"/>
                </a:solidFill>
              </a:rPr>
              <a:t>o</a:t>
            </a:r>
            <a:r>
              <a:rPr lang="en-US" i="1" u="sng" dirty="0">
                <a:solidFill>
                  <a:srgbClr val="0070C0"/>
                </a:solidFill>
              </a:rPr>
              <a:t>F (82</a:t>
            </a:r>
            <a:r>
              <a:rPr lang="en-US" i="1" u="sng" baseline="30000" dirty="0">
                <a:solidFill>
                  <a:srgbClr val="0070C0"/>
                </a:solidFill>
              </a:rPr>
              <a:t>o</a:t>
            </a:r>
            <a:r>
              <a:rPr lang="en-US" i="1" u="sng" dirty="0">
                <a:solidFill>
                  <a:srgbClr val="0070C0"/>
                </a:solidFill>
              </a:rPr>
              <a:t>C) unless a chemical disinfection is provided.</a:t>
            </a:r>
          </a:p>
          <a:p>
            <a:pPr marL="233363" indent="0">
              <a:buNone/>
            </a:pPr>
            <a:r>
              <a:rPr lang="en-US" b="1" i="1" strike="sngStrike" dirty="0">
                <a:solidFill>
                  <a:schemeClr val="bg2">
                    <a:lumMod val="50000"/>
                  </a:schemeClr>
                </a:solidFill>
              </a:rPr>
              <a:t>Exception: </a:t>
            </a:r>
            <a:r>
              <a:rPr lang="en-US" i="1" strike="sngStrike" dirty="0">
                <a:solidFill>
                  <a:schemeClr val="bg2">
                    <a:lumMod val="50000"/>
                  </a:schemeClr>
                </a:solidFill>
              </a:rPr>
              <a:t>The rinse water supply to pot rinse sinks may be deleted if a method of chemical disinfection using a three-compartment sink is proposed.</a:t>
            </a:r>
            <a:endParaRPr lang="en-US" dirty="0">
              <a:solidFill>
                <a:schemeClr val="bg2">
                  <a:lumMod val="50000"/>
                </a:schemeClr>
              </a:solidFill>
            </a:endParaRPr>
          </a:p>
          <a:p>
            <a:pPr marL="233363" lvl="0" indent="-233363">
              <a:buNone/>
            </a:pPr>
            <a:r>
              <a:rPr lang="en-US" i="1" baseline="30000" dirty="0"/>
              <a:t>2   </a:t>
            </a:r>
            <a:r>
              <a:rPr lang="en-US" i="1" dirty="0"/>
              <a:t>The required temperature of 160°F (71°C) in the laundry is that measure in the washing machine and shall be supplied so that the temperature may be maintained over the entire wash and rinse period.</a:t>
            </a:r>
            <a:endParaRPr lang="en-US" dirty="0"/>
          </a:p>
          <a:p>
            <a:pPr marL="233363" indent="0">
              <a:buNone/>
            </a:pPr>
            <a:r>
              <a:rPr lang="en-US" b="1" i="1" dirty="0"/>
              <a:t>Exception: </a:t>
            </a:r>
            <a:r>
              <a:rPr lang="en-US" i="1" dirty="0"/>
              <a:t>A lower water temperature of 140°F (60°C) may be utilized, provided linens are subsequently passed through a tumbler dryer at 180°F (82°C) or a flatwork ironer at 300°F (149°C).</a:t>
            </a:r>
            <a:endParaRPr lang="en-US" dirty="0"/>
          </a:p>
          <a:p>
            <a:pPr marL="233363" indent="-233363">
              <a:buNone/>
            </a:pPr>
            <a:r>
              <a:rPr lang="en-US" i="1" u="sng" baseline="30000" dirty="0">
                <a:solidFill>
                  <a:srgbClr val="0070C0"/>
                </a:solidFill>
              </a:rPr>
              <a:t>3   </a:t>
            </a:r>
            <a:r>
              <a:rPr lang="en-US" i="1" u="sng" dirty="0">
                <a:solidFill>
                  <a:srgbClr val="0070C0"/>
                </a:solidFill>
              </a:rPr>
              <a:t>Dietary hot water temperature shall meet minimum temperature requirements at the point of use per the health authority.</a:t>
            </a:r>
            <a:endParaRPr lang="en-US" dirty="0">
              <a:solidFill>
                <a:srgbClr val="0070C0"/>
              </a:solidFill>
            </a:endParaRPr>
          </a:p>
          <a:p>
            <a:pPr marL="514350" indent="-514350">
              <a:buAutoNum type="arabicPlain"/>
            </a:pPr>
            <a:endParaRPr lang="en-US" dirty="0"/>
          </a:p>
          <a:p>
            <a:pPr marL="0" indent="0">
              <a:buNone/>
            </a:pPr>
            <a:endParaRPr lang="en-US" dirty="0"/>
          </a:p>
        </p:txBody>
      </p:sp>
      <p:pic>
        <p:nvPicPr>
          <p:cNvPr id="5" name="Picture 4">
            <a:extLst>
              <a:ext uri="{FF2B5EF4-FFF2-40B4-BE49-F238E27FC236}">
                <a16:creationId xmlns:a16="http://schemas.microsoft.com/office/drawing/2014/main" id="{77EFBF09-4C12-E97B-1550-DFD758409460}"/>
              </a:ext>
            </a:extLst>
          </p:cNvPr>
          <p:cNvPicPr>
            <a:picLocks noChangeAspect="1"/>
          </p:cNvPicPr>
          <p:nvPr/>
        </p:nvPicPr>
        <p:blipFill>
          <a:blip r:embed="rId3"/>
          <a:stretch>
            <a:fillRect/>
          </a:stretch>
        </p:blipFill>
        <p:spPr>
          <a:xfrm>
            <a:off x="2432186" y="508108"/>
            <a:ext cx="7327627" cy="2088015"/>
          </a:xfrm>
          <a:prstGeom prst="rect">
            <a:avLst/>
          </a:prstGeom>
        </p:spPr>
      </p:pic>
    </p:spTree>
    <p:extLst>
      <p:ext uri="{BB962C8B-B14F-4D97-AF65-F5344CB8AC3E}">
        <p14:creationId xmlns:p14="http://schemas.microsoft.com/office/powerpoint/2010/main" val="7493609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FFA79-4C45-2AE2-A714-1E86BC0E3B6C}"/>
              </a:ext>
            </a:extLst>
          </p:cNvPr>
          <p:cNvSpPr>
            <a:spLocks noGrp="1"/>
          </p:cNvSpPr>
          <p:nvPr>
            <p:ph type="title"/>
          </p:nvPr>
        </p:nvSpPr>
        <p:spPr/>
        <p:txBody>
          <a:bodyPr/>
          <a:lstStyle/>
          <a:p>
            <a:r>
              <a:rPr lang="en-US" dirty="0"/>
              <a:t>CHAPTER 6 WATER SUPPLY AND DISTRIBUTION</a:t>
            </a:r>
          </a:p>
        </p:txBody>
      </p:sp>
      <p:sp>
        <p:nvSpPr>
          <p:cNvPr id="3" name="Content Placeholder 2">
            <a:extLst>
              <a:ext uri="{FF2B5EF4-FFF2-40B4-BE49-F238E27FC236}">
                <a16:creationId xmlns:a16="http://schemas.microsoft.com/office/drawing/2014/main" id="{2EB72761-6A94-1E97-E3BF-DBA3D0D228F2}"/>
              </a:ext>
            </a:extLst>
          </p:cNvPr>
          <p:cNvSpPr>
            <a:spLocks noGrp="1"/>
          </p:cNvSpPr>
          <p:nvPr>
            <p:ph idx="1"/>
          </p:nvPr>
        </p:nvSpPr>
        <p:spPr/>
        <p:txBody>
          <a:bodyPr>
            <a:normAutofit/>
          </a:bodyPr>
          <a:lstStyle/>
          <a:p>
            <a:pPr marL="0" indent="0">
              <a:buNone/>
            </a:pPr>
            <a:r>
              <a:rPr lang="en-US" sz="2400" b="1" i="1" dirty="0"/>
              <a:t>613.2 </a:t>
            </a:r>
            <a:r>
              <a:rPr lang="en-US" sz="2400" i="1" dirty="0"/>
              <a:t>At least two pieces of hot-water-heating equipment shall be provided to supply hot water for dishwashing and minimum patient services such as handwashing and bathing. The arrangement of water-heating equipment shall be based on the capacity and capability of the equipment to provide the required hot water during periods of breakdown or maintenance of any one water heater. Booster heaters for 125°F to 180°F (52°C to 82°C) water are acceptable as a second piece of equipment for dishwashing. Where storage tanks are separate from the water heater, at least two independent storage tanks shall be provided. </a:t>
            </a:r>
            <a:r>
              <a:rPr lang="en-US" sz="2400" i="1" u="sng" dirty="0">
                <a:solidFill>
                  <a:srgbClr val="0070C0"/>
                </a:solidFill>
              </a:rPr>
              <a:t>Storage water heaters and hot-water storage tanks shall be maintained at 140°F (60°C) or above.</a:t>
            </a:r>
            <a:endParaRPr lang="en-US" sz="2400" dirty="0">
              <a:solidFill>
                <a:srgbClr val="0070C0"/>
              </a:solidFill>
            </a:endParaRPr>
          </a:p>
          <a:p>
            <a:endParaRPr lang="en-US" dirty="0"/>
          </a:p>
        </p:txBody>
      </p:sp>
    </p:spTree>
    <p:extLst>
      <p:ext uri="{BB962C8B-B14F-4D97-AF65-F5344CB8AC3E}">
        <p14:creationId xmlns:p14="http://schemas.microsoft.com/office/powerpoint/2010/main" val="71412782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70E3B-F985-ECBE-BE7F-0A7E253DB84F}"/>
              </a:ext>
            </a:extLst>
          </p:cNvPr>
          <p:cNvSpPr>
            <a:spLocks noGrp="1"/>
          </p:cNvSpPr>
          <p:nvPr>
            <p:ph type="title"/>
          </p:nvPr>
        </p:nvSpPr>
        <p:spPr/>
        <p:txBody>
          <a:bodyPr/>
          <a:lstStyle/>
          <a:p>
            <a:r>
              <a:rPr lang="en-US" dirty="0"/>
              <a:t>CHAPTER 6 WATER SUPPLY AND DISTRIBUTION</a:t>
            </a:r>
          </a:p>
        </p:txBody>
      </p:sp>
      <p:sp>
        <p:nvSpPr>
          <p:cNvPr id="3" name="Content Placeholder 2">
            <a:extLst>
              <a:ext uri="{FF2B5EF4-FFF2-40B4-BE49-F238E27FC236}">
                <a16:creationId xmlns:a16="http://schemas.microsoft.com/office/drawing/2014/main" id="{B7CEC89B-9DE2-12B1-BF5E-6D92C5C3DD04}"/>
              </a:ext>
            </a:extLst>
          </p:cNvPr>
          <p:cNvSpPr>
            <a:spLocks noGrp="1"/>
          </p:cNvSpPr>
          <p:nvPr>
            <p:ph idx="1"/>
          </p:nvPr>
        </p:nvSpPr>
        <p:spPr/>
        <p:txBody>
          <a:bodyPr>
            <a:normAutofit fontScale="92500"/>
          </a:bodyPr>
          <a:lstStyle/>
          <a:p>
            <a:pPr marL="0" indent="0">
              <a:buNone/>
            </a:pPr>
            <a:r>
              <a:rPr lang="en-US" sz="2600" b="1" i="1" dirty="0"/>
              <a:t>613.6 </a:t>
            </a:r>
            <a:r>
              <a:rPr lang="en-US" sz="2600" i="1" dirty="0"/>
              <a:t>Hot-water distribution system serving patient care areas shall be under constant mechanical recirculation to provide continuous hot water at each hot water outlet.</a:t>
            </a:r>
            <a:r>
              <a:rPr lang="en-US" sz="2600" i="1" u="sng" dirty="0"/>
              <a:t> </a:t>
            </a:r>
            <a:r>
              <a:rPr lang="en-US" sz="2600" i="1" u="sng" dirty="0">
                <a:solidFill>
                  <a:srgbClr val="0070C0"/>
                </a:solidFill>
              </a:rPr>
              <a:t>Hot water recirculation piping shall return the recirculation loop back through the hot water source.</a:t>
            </a:r>
            <a:r>
              <a:rPr lang="en-US" sz="2600" i="1" dirty="0">
                <a:solidFill>
                  <a:srgbClr val="0070C0"/>
                </a:solidFill>
              </a:rPr>
              <a:t> </a:t>
            </a:r>
            <a:r>
              <a:rPr lang="en-US" sz="2600" i="1" dirty="0"/>
              <a:t>Non-recirculated fixture branch piping shall not exceed </a:t>
            </a:r>
            <a:r>
              <a:rPr lang="en-US" sz="2600" i="1" strike="sngStrike" dirty="0">
                <a:solidFill>
                  <a:schemeClr val="bg2">
                    <a:lumMod val="50000"/>
                  </a:schemeClr>
                </a:solidFill>
              </a:rPr>
              <a:t>25</a:t>
            </a:r>
            <a:r>
              <a:rPr lang="en-US" sz="2600" i="1" u="sng" dirty="0">
                <a:solidFill>
                  <a:srgbClr val="0070C0"/>
                </a:solidFill>
              </a:rPr>
              <a:t>10</a:t>
            </a:r>
            <a:r>
              <a:rPr lang="en-US" sz="2600" i="1" dirty="0"/>
              <a:t> feet (</a:t>
            </a:r>
            <a:r>
              <a:rPr lang="en-US" sz="2600" i="1" strike="sngStrike" dirty="0">
                <a:solidFill>
                  <a:schemeClr val="bg2">
                    <a:lumMod val="50000"/>
                  </a:schemeClr>
                </a:solidFill>
              </a:rPr>
              <a:t>7.62</a:t>
            </a:r>
            <a:r>
              <a:rPr lang="en-US" sz="2600" i="1" dirty="0"/>
              <a:t> </a:t>
            </a:r>
            <a:r>
              <a:rPr lang="en-US" sz="2600" i="1" u="sng" dirty="0">
                <a:solidFill>
                  <a:srgbClr val="0070C0"/>
                </a:solidFill>
              </a:rPr>
              <a:t>3.05</a:t>
            </a:r>
            <a:r>
              <a:rPr lang="en-US" sz="2600" i="1" dirty="0">
                <a:solidFill>
                  <a:srgbClr val="0070C0"/>
                </a:solidFill>
              </a:rPr>
              <a:t> </a:t>
            </a:r>
            <a:r>
              <a:rPr lang="en-US" sz="2600" i="1" dirty="0"/>
              <a:t>meters) in length. Dead-end piping (risers with no flow, branches with no fixture) shall not be installed. In renovation projects, dead-end piping shall be removed in the area of renovation. Empty risers, mains, and branches installed for future use shall be permitted.</a:t>
            </a:r>
            <a:endParaRPr lang="en-US" sz="2600" dirty="0"/>
          </a:p>
          <a:p>
            <a:pPr marL="0" indent="0">
              <a:buNone/>
            </a:pPr>
            <a:r>
              <a:rPr lang="en-US" sz="2600" i="1" dirty="0"/>
              <a:t>…</a:t>
            </a:r>
            <a:endParaRPr lang="en-US" sz="2600" dirty="0"/>
          </a:p>
          <a:p>
            <a:pPr marL="0" indent="0">
              <a:buNone/>
            </a:pPr>
            <a:r>
              <a:rPr lang="en-US" sz="2600" b="1" i="1" u="sng" dirty="0">
                <a:solidFill>
                  <a:srgbClr val="0070C0"/>
                </a:solidFill>
              </a:rPr>
              <a:t>613.9</a:t>
            </a:r>
            <a:r>
              <a:rPr lang="en-US" sz="2600" i="1" u="sng" dirty="0">
                <a:solidFill>
                  <a:srgbClr val="0070C0"/>
                </a:solidFill>
              </a:rPr>
              <a:t> Hot water distribution shall include test ports and valved openings for flushing of portions of the system in accordance with the facilities water management program as defined in Appendix N.</a:t>
            </a:r>
            <a:endParaRPr lang="en-US" sz="2600" dirty="0">
              <a:solidFill>
                <a:srgbClr val="0070C0"/>
              </a:solidFill>
            </a:endParaRPr>
          </a:p>
          <a:p>
            <a:endParaRPr lang="en-US" dirty="0"/>
          </a:p>
        </p:txBody>
      </p:sp>
    </p:spTree>
    <p:extLst>
      <p:ext uri="{BB962C8B-B14F-4D97-AF65-F5344CB8AC3E}">
        <p14:creationId xmlns:p14="http://schemas.microsoft.com/office/powerpoint/2010/main" val="5633144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41DD4-01C3-E7B7-0F96-F1F8659E428F}"/>
              </a:ext>
            </a:extLst>
          </p:cNvPr>
          <p:cNvSpPr>
            <a:spLocks noGrp="1"/>
          </p:cNvSpPr>
          <p:nvPr>
            <p:ph type="title"/>
          </p:nvPr>
        </p:nvSpPr>
        <p:spPr/>
        <p:txBody>
          <a:bodyPr/>
          <a:lstStyle/>
          <a:p>
            <a:pPr algn="ctr"/>
            <a:r>
              <a:rPr lang="en-US" dirty="0"/>
              <a:t>Generator Exhaust</a:t>
            </a:r>
          </a:p>
        </p:txBody>
      </p:sp>
      <p:sp>
        <p:nvSpPr>
          <p:cNvPr id="3" name="Content Placeholder 2">
            <a:extLst>
              <a:ext uri="{FF2B5EF4-FFF2-40B4-BE49-F238E27FC236}">
                <a16:creationId xmlns:a16="http://schemas.microsoft.com/office/drawing/2014/main" id="{C7F723E8-E8B1-2E8C-67F9-294C177F41D9}"/>
              </a:ext>
            </a:extLst>
          </p:cNvPr>
          <p:cNvSpPr>
            <a:spLocks noGrp="1"/>
          </p:cNvSpPr>
          <p:nvPr>
            <p:ph idx="1"/>
          </p:nvPr>
        </p:nvSpPr>
        <p:spPr/>
        <p:txBody>
          <a:bodyPr>
            <a:normAutofit/>
          </a:bodyPr>
          <a:lstStyle/>
          <a:p>
            <a:pPr marL="0" indent="0">
              <a:buNone/>
            </a:pPr>
            <a:r>
              <a:rPr lang="en-US" sz="2000" b="1" i="1" u="sng" strike="noStrike" baseline="0" dirty="0">
                <a:solidFill>
                  <a:schemeClr val="accent1"/>
                </a:solidFill>
                <a:latin typeface="Arial" panose="020B0604020202020204" pitchFamily="34" charset="0"/>
              </a:rPr>
              <a:t>324.0 Diesel-Powered Emergency Generators. [OSHPD 1, 1R, 2, 3, 4 &amp; 5] </a:t>
            </a:r>
            <a:endParaRPr lang="en-US" sz="2000" b="0" i="0" u="sng" strike="noStrike" baseline="0" dirty="0">
              <a:solidFill>
                <a:schemeClr val="accent1"/>
              </a:solidFill>
              <a:latin typeface="Arial" panose="020B0604020202020204" pitchFamily="34" charset="0"/>
            </a:endParaRPr>
          </a:p>
          <a:p>
            <a:pPr marL="0" indent="0">
              <a:buNone/>
            </a:pPr>
            <a:r>
              <a:rPr lang="en-US" sz="2000" b="0" i="1" u="sng" strike="noStrike" baseline="0" dirty="0">
                <a:solidFill>
                  <a:schemeClr val="accent1"/>
                </a:solidFill>
                <a:latin typeface="Arial" panose="020B0604020202020204" pitchFamily="34" charset="0"/>
              </a:rPr>
              <a:t>The minimum horizontal separation distance between diesel-powered emergency electrical generator exhaust outlets and operable doors, windows and intake openings shall be 30 feet. The minimum horizontal distance from the generator exhaust to a property line shall be 15 feet (4.57 m) or per the requirements of the local AHJ, whichever is greater. </a:t>
            </a:r>
            <a:endParaRPr lang="en-US" sz="2000" u="sng" dirty="0">
              <a:solidFill>
                <a:schemeClr val="accent1"/>
              </a:solidFill>
            </a:endParaRPr>
          </a:p>
        </p:txBody>
      </p:sp>
    </p:spTree>
    <p:extLst>
      <p:ext uri="{BB962C8B-B14F-4D97-AF65-F5344CB8AC3E}">
        <p14:creationId xmlns:p14="http://schemas.microsoft.com/office/powerpoint/2010/main" val="39196894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0D519-A879-8C1B-DD8D-AD76153E7D09}"/>
              </a:ext>
            </a:extLst>
          </p:cNvPr>
          <p:cNvSpPr>
            <a:spLocks noGrp="1"/>
          </p:cNvSpPr>
          <p:nvPr>
            <p:ph type="title"/>
          </p:nvPr>
        </p:nvSpPr>
        <p:spPr/>
        <p:txBody>
          <a:bodyPr/>
          <a:lstStyle/>
          <a:p>
            <a:r>
              <a:rPr lang="en-US" dirty="0"/>
              <a:t>CHAPTER 6 WATER SUPPLY AND DISTRIBUTION</a:t>
            </a:r>
          </a:p>
        </p:txBody>
      </p:sp>
      <p:sp>
        <p:nvSpPr>
          <p:cNvPr id="3" name="Content Placeholder 2">
            <a:extLst>
              <a:ext uri="{FF2B5EF4-FFF2-40B4-BE49-F238E27FC236}">
                <a16:creationId xmlns:a16="http://schemas.microsoft.com/office/drawing/2014/main" id="{F728E0D6-4876-79DB-0DCF-2DA691D2FFA3}"/>
              </a:ext>
            </a:extLst>
          </p:cNvPr>
          <p:cNvSpPr>
            <a:spLocks noGrp="1"/>
          </p:cNvSpPr>
          <p:nvPr>
            <p:ph idx="1"/>
          </p:nvPr>
        </p:nvSpPr>
        <p:spPr/>
        <p:txBody>
          <a:bodyPr>
            <a:normAutofit fontScale="77500" lnSpcReduction="20000"/>
          </a:bodyPr>
          <a:lstStyle/>
          <a:p>
            <a:pPr marL="0" indent="0">
              <a:buNone/>
            </a:pPr>
            <a:r>
              <a:rPr lang="en-US" b="1" i="1" dirty="0"/>
              <a:t>614.0 </a:t>
            </a:r>
            <a:r>
              <a:rPr lang="en-US" b="1" i="1" u="sng" dirty="0">
                <a:solidFill>
                  <a:srgbClr val="0070C0"/>
                </a:solidFill>
              </a:rPr>
              <a:t>[OSHPD 1, 2, 3, 4 &amp; 5]</a:t>
            </a:r>
            <a:r>
              <a:rPr lang="en-US" b="1" i="1" dirty="0">
                <a:solidFill>
                  <a:srgbClr val="0070C0"/>
                </a:solidFill>
              </a:rPr>
              <a:t> </a:t>
            </a:r>
            <a:r>
              <a:rPr lang="en-US" b="1" i="1" dirty="0"/>
              <a:t>Dialysis Water-Distribution Systems.</a:t>
            </a:r>
            <a:endParaRPr lang="en-US" dirty="0"/>
          </a:p>
          <a:p>
            <a:pPr marL="0" indent="0">
              <a:buNone/>
            </a:pPr>
            <a:r>
              <a:rPr lang="en-US" b="1" i="1" dirty="0"/>
              <a:t>614.1 </a:t>
            </a:r>
            <a:r>
              <a:rPr lang="en-US" b="1" i="1" strike="sngStrike" dirty="0">
                <a:solidFill>
                  <a:schemeClr val="bg2">
                    <a:lumMod val="50000"/>
                  </a:schemeClr>
                </a:solidFill>
              </a:rPr>
              <a:t>[OSHPD 1, 2, 3, 4 &amp; 5]</a:t>
            </a:r>
            <a:r>
              <a:rPr lang="en-US" b="1" i="1" dirty="0">
                <a:solidFill>
                  <a:schemeClr val="bg2">
                    <a:lumMod val="50000"/>
                  </a:schemeClr>
                </a:solidFill>
              </a:rPr>
              <a:t> </a:t>
            </a:r>
            <a:r>
              <a:rPr lang="en-US" i="1" dirty="0"/>
              <a:t>Dialysis water feedlines shall be</a:t>
            </a:r>
            <a:r>
              <a:rPr lang="en-US" i="1" u="sng" dirty="0"/>
              <a:t> </a:t>
            </a:r>
            <a:r>
              <a:rPr lang="en-US" i="1" u="sng" dirty="0">
                <a:solidFill>
                  <a:srgbClr val="0070C0"/>
                </a:solidFill>
              </a:rPr>
              <a:t>CPVC (chlorinated polyvinyl chloride),</a:t>
            </a:r>
            <a:r>
              <a:rPr lang="en-US" i="1" dirty="0">
                <a:solidFill>
                  <a:srgbClr val="0070C0"/>
                </a:solidFill>
              </a:rPr>
              <a:t> </a:t>
            </a:r>
            <a:r>
              <a:rPr lang="en-US" i="1" dirty="0"/>
              <a:t>PVC (polyvinyl chloride), glass, stainless steel, PEX, PVDF (polyvinylidene fluoride), or other material deemed acceptable by </a:t>
            </a:r>
            <a:r>
              <a:rPr lang="en-US" i="1" u="sng" dirty="0">
                <a:solidFill>
                  <a:srgbClr val="0070C0"/>
                </a:solidFill>
              </a:rPr>
              <a:t>ANSI/</a:t>
            </a:r>
            <a:r>
              <a:rPr lang="en-US" i="1" dirty="0"/>
              <a:t>AAMI</a:t>
            </a:r>
            <a:r>
              <a:rPr lang="en-US" i="1" u="sng" dirty="0"/>
              <a:t>/</a:t>
            </a:r>
            <a:r>
              <a:rPr lang="en-US" i="1" u="sng" dirty="0">
                <a:solidFill>
                  <a:srgbClr val="0070C0"/>
                </a:solidFill>
              </a:rPr>
              <a:t>ISO</a:t>
            </a:r>
            <a:r>
              <a:rPr lang="en-US" i="1" dirty="0"/>
              <a:t> </a:t>
            </a:r>
            <a:r>
              <a:rPr lang="en-US" i="1" strike="sngStrike" dirty="0">
                <a:solidFill>
                  <a:schemeClr val="bg2">
                    <a:lumMod val="50000"/>
                  </a:schemeClr>
                </a:solidFill>
              </a:rPr>
              <a:t>RD 62</a:t>
            </a:r>
            <a:r>
              <a:rPr lang="en-US" i="1" dirty="0">
                <a:solidFill>
                  <a:schemeClr val="bg2">
                    <a:lumMod val="50000"/>
                  </a:schemeClr>
                </a:solidFill>
              </a:rPr>
              <a:t> </a:t>
            </a:r>
            <a:r>
              <a:rPr lang="en-US" i="1" u="sng" dirty="0">
                <a:solidFill>
                  <a:srgbClr val="0070C0"/>
                </a:solidFill>
              </a:rPr>
              <a:t>23500-2</a:t>
            </a:r>
            <a:r>
              <a:rPr lang="en-US" i="1" dirty="0">
                <a:solidFill>
                  <a:srgbClr val="0070C0"/>
                </a:solidFill>
              </a:rPr>
              <a:t> </a:t>
            </a:r>
            <a:r>
              <a:rPr lang="en-US" i="1" dirty="0"/>
              <a:t>and sized to provide a minimum velocity of 1.5 feet per second (0.46 m/s). The piping shall be a </a:t>
            </a:r>
            <a:r>
              <a:rPr lang="en-US" i="1" dirty="0" err="1"/>
              <a:t>singleloop</a:t>
            </a:r>
            <a:r>
              <a:rPr lang="en-US" i="1" dirty="0"/>
              <a:t> system with or without recirculation. Branches to dialysis machines shall be 1∕4 inch (6.4 mm) inside dimension and take off from the bottom of the main feedline. Branch lines may be PFA (</a:t>
            </a:r>
            <a:r>
              <a:rPr lang="en-US" i="1" dirty="0" err="1"/>
              <a:t>perfluoroalkoxy</a:t>
            </a:r>
            <a:r>
              <a:rPr lang="en-US" i="1" dirty="0"/>
              <a:t>).</a:t>
            </a:r>
            <a:endParaRPr lang="en-US" dirty="0"/>
          </a:p>
          <a:p>
            <a:pPr marL="0" indent="0">
              <a:buNone/>
            </a:pPr>
            <a:r>
              <a:rPr lang="en-US" i="1" dirty="0"/>
              <a:t>…</a:t>
            </a:r>
            <a:endParaRPr lang="en-US" dirty="0"/>
          </a:p>
          <a:p>
            <a:pPr marL="0" indent="0">
              <a:buNone/>
            </a:pPr>
            <a:r>
              <a:rPr lang="en-US" b="1" i="1" dirty="0"/>
              <a:t>614.7 </a:t>
            </a:r>
            <a:r>
              <a:rPr lang="en-US" i="1" dirty="0"/>
              <a:t>Water </a:t>
            </a:r>
            <a:r>
              <a:rPr lang="en-US" i="1" u="sng" dirty="0">
                <a:solidFill>
                  <a:srgbClr val="0070C0"/>
                </a:solidFill>
              </a:rPr>
              <a:t>treatment equipment and water </a:t>
            </a:r>
            <a:r>
              <a:rPr lang="en-US" i="1" dirty="0"/>
              <a:t>used for dialysis treatment shall meet the latest edition of ANSI/American Association of Medical Instrumentations(AAMI)</a:t>
            </a:r>
            <a:r>
              <a:rPr lang="en-US" i="1" u="sng" dirty="0"/>
              <a:t>/</a:t>
            </a:r>
            <a:r>
              <a:rPr lang="en-US" i="1" u="sng" dirty="0">
                <a:solidFill>
                  <a:srgbClr val="0070C0"/>
                </a:solidFill>
              </a:rPr>
              <a:t>ISO</a:t>
            </a:r>
            <a:r>
              <a:rPr lang="en-US" i="1" dirty="0"/>
              <a:t> </a:t>
            </a:r>
            <a:r>
              <a:rPr lang="en-US" i="1" strike="sngStrike" dirty="0">
                <a:solidFill>
                  <a:schemeClr val="bg2">
                    <a:lumMod val="50000"/>
                  </a:schemeClr>
                </a:solidFill>
              </a:rPr>
              <a:t>RD62</a:t>
            </a:r>
            <a:r>
              <a:rPr lang="en-US" i="1" u="sng" dirty="0">
                <a:solidFill>
                  <a:srgbClr val="0070C0"/>
                </a:solidFill>
              </a:rPr>
              <a:t>ANSI/AAMI/ISO 23500-2 and 23500-3, Preparation And Quality Management Of Fluids For </a:t>
            </a:r>
            <a:r>
              <a:rPr lang="en-US" i="1" u="sng" dirty="0" err="1">
                <a:solidFill>
                  <a:srgbClr val="0070C0"/>
                </a:solidFill>
              </a:rPr>
              <a:t>Haemodialysis</a:t>
            </a:r>
            <a:r>
              <a:rPr lang="en-US" i="1" u="sng" dirty="0">
                <a:solidFill>
                  <a:srgbClr val="0070C0"/>
                </a:solidFill>
              </a:rPr>
              <a:t> And Related Therapies—Part 2: </a:t>
            </a:r>
            <a:r>
              <a:rPr lang="en-US" i="1" dirty="0"/>
              <a:t>Water Treatment Equipment For </a:t>
            </a:r>
            <a:r>
              <a:rPr lang="en-US" i="1" dirty="0" err="1"/>
              <a:t>Haemodialysis</a:t>
            </a:r>
            <a:r>
              <a:rPr lang="en-US" i="1" dirty="0"/>
              <a:t> Applications </a:t>
            </a:r>
            <a:r>
              <a:rPr lang="en-US" i="1" u="sng" dirty="0">
                <a:solidFill>
                  <a:srgbClr val="0070C0"/>
                </a:solidFill>
              </a:rPr>
              <a:t>And Related Therapies and Part 3: Water For </a:t>
            </a:r>
            <a:r>
              <a:rPr lang="en-US" i="1" u="sng" dirty="0" err="1">
                <a:solidFill>
                  <a:srgbClr val="0070C0"/>
                </a:solidFill>
              </a:rPr>
              <a:t>Haemodialysis</a:t>
            </a:r>
            <a:r>
              <a:rPr lang="en-US" i="1" u="sng" dirty="0">
                <a:solidFill>
                  <a:srgbClr val="0070C0"/>
                </a:solidFill>
              </a:rPr>
              <a:t> And Related Therapies</a:t>
            </a:r>
            <a:endParaRPr lang="en-US" dirty="0">
              <a:solidFill>
                <a:srgbClr val="0070C0"/>
              </a:solidFill>
            </a:endParaRPr>
          </a:p>
        </p:txBody>
      </p:sp>
    </p:spTree>
    <p:extLst>
      <p:ext uri="{BB962C8B-B14F-4D97-AF65-F5344CB8AC3E}">
        <p14:creationId xmlns:p14="http://schemas.microsoft.com/office/powerpoint/2010/main" val="29513757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748A83-37B0-0B2F-67BE-94772205E4F5}"/>
              </a:ext>
            </a:extLst>
          </p:cNvPr>
          <p:cNvSpPr>
            <a:spLocks noGrp="1"/>
          </p:cNvSpPr>
          <p:nvPr>
            <p:ph idx="1"/>
          </p:nvPr>
        </p:nvSpPr>
        <p:spPr/>
        <p:txBody>
          <a:bodyPr/>
          <a:lstStyle/>
          <a:p>
            <a:pPr marL="0" indent="0">
              <a:buNone/>
            </a:pPr>
            <a:r>
              <a:rPr lang="en-US" sz="2400" b="1" i="1" strike="sngStrike" dirty="0">
                <a:solidFill>
                  <a:schemeClr val="bg2">
                    <a:lumMod val="50000"/>
                  </a:schemeClr>
                </a:solidFill>
              </a:rPr>
              <a:t>615.4.2</a:t>
            </a:r>
            <a:r>
              <a:rPr lang="en-US" sz="2400" i="1" dirty="0"/>
              <a:t> </a:t>
            </a:r>
            <a:r>
              <a:rPr lang="en-US" sz="2400" b="1" i="1" u="sng" dirty="0">
                <a:solidFill>
                  <a:srgbClr val="0070C0"/>
                </a:solidFill>
              </a:rPr>
              <a:t>616.2</a:t>
            </a:r>
            <a:r>
              <a:rPr lang="en-US" sz="2400" i="1" u="sng" dirty="0"/>
              <a:t> </a:t>
            </a:r>
            <a:r>
              <a:rPr lang="en-US" sz="2400" i="1" dirty="0"/>
              <a:t>The emergency supply of water shall be provided at adequate pressure using gravity, pressure tanks, or booster pumps. Pumps used for this purpose shall be provided with electrical power from the on-site emergency power supply system.</a:t>
            </a:r>
            <a:endParaRPr lang="en-US" sz="2400" dirty="0"/>
          </a:p>
          <a:p>
            <a:pPr marL="0" indent="0">
              <a:buNone/>
            </a:pPr>
            <a:r>
              <a:rPr lang="en-US" sz="2400" b="1" i="1" u="sng" dirty="0">
                <a:solidFill>
                  <a:srgbClr val="0070C0"/>
                </a:solidFill>
              </a:rPr>
              <a:t>616.3</a:t>
            </a:r>
            <a:r>
              <a:rPr lang="en-US" sz="2400" u="sng" dirty="0">
                <a:solidFill>
                  <a:srgbClr val="0070C0"/>
                </a:solidFill>
              </a:rPr>
              <a:t> </a:t>
            </a:r>
            <a:r>
              <a:rPr lang="en-US" sz="2400" i="1" u="sng" dirty="0">
                <a:solidFill>
                  <a:srgbClr val="0070C0"/>
                </a:solidFill>
              </a:rPr>
              <a:t>Storage tank connections and circulation shall be designed to limit water stagnation and temperature stratification. Supplemental disinfection and circulation shall be provided where the disinfection levels of the public water supply are not adequate to maintain minimum levels of disinfectant for water quality consistent with the facility’s water management program.</a:t>
            </a:r>
            <a:endParaRPr lang="en-US" sz="2400" dirty="0">
              <a:solidFill>
                <a:srgbClr val="0070C0"/>
              </a:solidFill>
            </a:endParaRPr>
          </a:p>
          <a:p>
            <a:endParaRPr lang="en-US" dirty="0"/>
          </a:p>
        </p:txBody>
      </p:sp>
      <p:sp>
        <p:nvSpPr>
          <p:cNvPr id="2" name="Title 1">
            <a:extLst>
              <a:ext uri="{FF2B5EF4-FFF2-40B4-BE49-F238E27FC236}">
                <a16:creationId xmlns:a16="http://schemas.microsoft.com/office/drawing/2014/main" id="{8C42D6C0-E9F0-42A0-E735-6706580A5327}"/>
              </a:ext>
            </a:extLst>
          </p:cNvPr>
          <p:cNvSpPr>
            <a:spLocks noGrp="1"/>
          </p:cNvSpPr>
          <p:nvPr>
            <p:ph type="title"/>
          </p:nvPr>
        </p:nvSpPr>
        <p:spPr>
          <a:xfrm>
            <a:off x="838200" y="365125"/>
            <a:ext cx="10515600" cy="1325563"/>
          </a:xfrm>
        </p:spPr>
        <p:txBody>
          <a:bodyPr/>
          <a:lstStyle/>
          <a:p>
            <a:r>
              <a:rPr lang="en-US" dirty="0"/>
              <a:t>CHAPTER 6 WATER SUPPLY AND DISTRIBUTION</a:t>
            </a:r>
          </a:p>
        </p:txBody>
      </p:sp>
    </p:spTree>
    <p:extLst>
      <p:ext uri="{BB962C8B-B14F-4D97-AF65-F5344CB8AC3E}">
        <p14:creationId xmlns:p14="http://schemas.microsoft.com/office/powerpoint/2010/main" val="10860691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A4CCB-3912-4B51-5015-47D09FF680E0}"/>
              </a:ext>
            </a:extLst>
          </p:cNvPr>
          <p:cNvSpPr>
            <a:spLocks noGrp="1"/>
          </p:cNvSpPr>
          <p:nvPr>
            <p:ph type="title"/>
          </p:nvPr>
        </p:nvSpPr>
        <p:spPr/>
        <p:txBody>
          <a:bodyPr/>
          <a:lstStyle/>
          <a:p>
            <a:r>
              <a:rPr lang="en-US" dirty="0"/>
              <a:t>CHAPTER 7 SANITARY DRAINAGE</a:t>
            </a:r>
          </a:p>
        </p:txBody>
      </p:sp>
      <p:sp>
        <p:nvSpPr>
          <p:cNvPr id="3" name="Content Placeholder 2">
            <a:extLst>
              <a:ext uri="{FF2B5EF4-FFF2-40B4-BE49-F238E27FC236}">
                <a16:creationId xmlns:a16="http://schemas.microsoft.com/office/drawing/2014/main" id="{5D90C841-B015-918D-2F1F-0993DC751B51}"/>
              </a:ext>
            </a:extLst>
          </p:cNvPr>
          <p:cNvSpPr>
            <a:spLocks noGrp="1"/>
          </p:cNvSpPr>
          <p:nvPr>
            <p:ph idx="1"/>
          </p:nvPr>
        </p:nvSpPr>
        <p:spPr/>
        <p:txBody>
          <a:bodyPr>
            <a:normAutofit fontScale="92500" lnSpcReduction="10000"/>
          </a:bodyPr>
          <a:lstStyle/>
          <a:p>
            <a:pPr marL="0" indent="0">
              <a:buNone/>
            </a:pPr>
            <a:r>
              <a:rPr lang="en-US" sz="2600" b="1" i="1" dirty="0"/>
              <a:t>727.0 [OSHPD 1] Emergency Sanitary Drainage.</a:t>
            </a:r>
            <a:endParaRPr lang="en-US" sz="2600" dirty="0"/>
          </a:p>
          <a:p>
            <a:pPr marL="0" indent="0">
              <a:buNone/>
            </a:pPr>
            <a:r>
              <a:rPr lang="en-US" sz="2600" b="1" i="1" dirty="0"/>
              <a:t>727.1 </a:t>
            </a:r>
            <a:r>
              <a:rPr lang="en-US" sz="2600" i="1" dirty="0"/>
              <a:t>For new acute care hospital buildings submitted after the effective date of this code, the hospital shall have an onsite holding tank[s] to store sewage and liquid waste sufficient to operate essential hospital utilities and equipment in the acute care hospital building, to support 72 hours of continuing operation in the event of an emergency. Any general acute care hospital in operation after January 1, 2030 shall have an on-site holding tank[s] to store sewage and liquid waste sufficient to operate essential hospital utilities and equipment in the acute care hospital buildings on the campus with an SPC-3, SPC-4, </a:t>
            </a:r>
            <a:r>
              <a:rPr lang="en-US" sz="2600" i="1" u="sng" dirty="0">
                <a:solidFill>
                  <a:srgbClr val="0070C0"/>
                </a:solidFill>
              </a:rPr>
              <a:t>SPC-4D,</a:t>
            </a:r>
            <a:r>
              <a:rPr lang="en-US" sz="2600" i="1" dirty="0">
                <a:solidFill>
                  <a:srgbClr val="0070C0"/>
                </a:solidFill>
              </a:rPr>
              <a:t> </a:t>
            </a:r>
            <a:r>
              <a:rPr lang="en-US" sz="2600" i="1" dirty="0"/>
              <a:t>or SPC-5 rating, to support 72 hours of continuing operation in the event of an emergency. The emergency waste holding capacity shall be based on the Water Conservation/Water Rationing Plan required in Section 615.4.1. See also California Building Code, Part 2, Section 1617A.1.40.</a:t>
            </a:r>
            <a:endParaRPr lang="en-US" sz="2600" dirty="0"/>
          </a:p>
          <a:p>
            <a:endParaRPr lang="en-US" dirty="0"/>
          </a:p>
        </p:txBody>
      </p:sp>
    </p:spTree>
    <p:extLst>
      <p:ext uri="{BB962C8B-B14F-4D97-AF65-F5344CB8AC3E}">
        <p14:creationId xmlns:p14="http://schemas.microsoft.com/office/powerpoint/2010/main" val="39641981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3D5D6-0DF7-0C11-12BE-0E9CE7826748}"/>
              </a:ext>
            </a:extLst>
          </p:cNvPr>
          <p:cNvSpPr>
            <a:spLocks noGrp="1"/>
          </p:cNvSpPr>
          <p:nvPr>
            <p:ph type="title"/>
          </p:nvPr>
        </p:nvSpPr>
        <p:spPr>
          <a:xfrm>
            <a:off x="838199" y="174625"/>
            <a:ext cx="10515600" cy="1325563"/>
          </a:xfrm>
        </p:spPr>
        <p:txBody>
          <a:bodyPr/>
          <a:lstStyle/>
          <a:p>
            <a:r>
              <a:rPr lang="en-US" dirty="0"/>
              <a:t>CHAPTER 17 REFERENCED STANDARDS</a:t>
            </a:r>
          </a:p>
        </p:txBody>
      </p:sp>
      <p:pic>
        <p:nvPicPr>
          <p:cNvPr id="5" name="Picture 4">
            <a:extLst>
              <a:ext uri="{FF2B5EF4-FFF2-40B4-BE49-F238E27FC236}">
                <a16:creationId xmlns:a16="http://schemas.microsoft.com/office/drawing/2014/main" id="{8E0647AD-EE3A-8747-7AA6-4D29F0C90AEE}"/>
              </a:ext>
            </a:extLst>
          </p:cNvPr>
          <p:cNvPicPr>
            <a:picLocks noChangeAspect="1"/>
          </p:cNvPicPr>
          <p:nvPr/>
        </p:nvPicPr>
        <p:blipFill>
          <a:blip r:embed="rId3"/>
          <a:stretch>
            <a:fillRect/>
          </a:stretch>
        </p:blipFill>
        <p:spPr>
          <a:xfrm>
            <a:off x="2164079" y="1201439"/>
            <a:ext cx="7863839" cy="5481936"/>
          </a:xfrm>
          <a:prstGeom prst="rect">
            <a:avLst/>
          </a:prstGeom>
        </p:spPr>
      </p:pic>
    </p:spTree>
    <p:extLst>
      <p:ext uri="{BB962C8B-B14F-4D97-AF65-F5344CB8AC3E}">
        <p14:creationId xmlns:p14="http://schemas.microsoft.com/office/powerpoint/2010/main" val="25641625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FB81F-B221-4A79-32C5-08A69E918E0E}"/>
              </a:ext>
            </a:extLst>
          </p:cNvPr>
          <p:cNvSpPr>
            <a:spLocks noGrp="1"/>
          </p:cNvSpPr>
          <p:nvPr>
            <p:ph type="title"/>
          </p:nvPr>
        </p:nvSpPr>
        <p:spPr/>
        <p:txBody>
          <a:bodyPr/>
          <a:lstStyle/>
          <a:p>
            <a:r>
              <a:rPr lang="en-US" dirty="0"/>
              <a:t>CHAPTER 3 GENERAL REGULATIONS</a:t>
            </a:r>
          </a:p>
        </p:txBody>
      </p:sp>
      <p:sp>
        <p:nvSpPr>
          <p:cNvPr id="3" name="Content Placeholder 2">
            <a:extLst>
              <a:ext uri="{FF2B5EF4-FFF2-40B4-BE49-F238E27FC236}">
                <a16:creationId xmlns:a16="http://schemas.microsoft.com/office/drawing/2014/main" id="{0C5EE92A-C49E-A260-F1BC-BE9AC8C1DD01}"/>
              </a:ext>
            </a:extLst>
          </p:cNvPr>
          <p:cNvSpPr>
            <a:spLocks noGrp="1"/>
          </p:cNvSpPr>
          <p:nvPr>
            <p:ph idx="1"/>
          </p:nvPr>
        </p:nvSpPr>
        <p:spPr/>
        <p:txBody>
          <a:bodyPr>
            <a:normAutofit fontScale="92500" lnSpcReduction="20000"/>
          </a:bodyPr>
          <a:lstStyle/>
          <a:p>
            <a:pPr marL="0" indent="0">
              <a:buNone/>
            </a:pPr>
            <a:r>
              <a:rPr lang="en-US" sz="2600" b="1" i="1" dirty="0"/>
              <a:t>322.0 Sensitive Areas or Rooms. [OSHPD 1, </a:t>
            </a:r>
            <a:r>
              <a:rPr lang="en-US" sz="2600" b="1" i="1" strike="sngStrike" dirty="0">
                <a:solidFill>
                  <a:schemeClr val="bg2">
                    <a:lumMod val="50000"/>
                  </a:schemeClr>
                </a:solidFill>
              </a:rPr>
              <a:t>1R</a:t>
            </a:r>
            <a:r>
              <a:rPr lang="en-US" sz="2600" b="1" i="1" dirty="0"/>
              <a:t>, 2, 3 (Surgical Clinics) 4 &amp; 5] </a:t>
            </a:r>
            <a:r>
              <a:rPr lang="en-US" sz="2600" i="1" dirty="0"/>
              <a:t>The following are sensitive areas or rooms:</a:t>
            </a:r>
          </a:p>
          <a:p>
            <a:pPr marL="0" indent="0">
              <a:buNone/>
            </a:pPr>
            <a:r>
              <a:rPr lang="en-US" sz="2600" i="1" dirty="0"/>
              <a:t>(1) Operating room</a:t>
            </a:r>
            <a:r>
              <a:rPr lang="en-US" sz="2600" i="1" strike="sngStrike" dirty="0">
                <a:solidFill>
                  <a:schemeClr val="bg2">
                    <a:lumMod val="50000"/>
                  </a:schemeClr>
                </a:solidFill>
              </a:rPr>
              <a:t>, hybrid operating room</a:t>
            </a:r>
            <a:endParaRPr lang="en-US" sz="2600" dirty="0">
              <a:solidFill>
                <a:schemeClr val="bg2">
                  <a:lumMod val="50000"/>
                </a:schemeClr>
              </a:solidFill>
            </a:endParaRPr>
          </a:p>
          <a:p>
            <a:pPr marL="0" indent="0">
              <a:buNone/>
            </a:pPr>
            <a:r>
              <a:rPr lang="en-US" sz="2600" i="1" dirty="0"/>
              <a:t>(2) </a:t>
            </a:r>
            <a:r>
              <a:rPr lang="en-US" sz="2600" i="1" u="sng" dirty="0">
                <a:solidFill>
                  <a:srgbClr val="0070C0"/>
                </a:solidFill>
              </a:rPr>
              <a:t>Hybrid operating room</a:t>
            </a:r>
            <a:endParaRPr lang="en-US" sz="2600" dirty="0">
              <a:solidFill>
                <a:srgbClr val="0070C0"/>
              </a:solidFill>
            </a:endParaRPr>
          </a:p>
          <a:p>
            <a:pPr marL="0" indent="0">
              <a:buNone/>
            </a:pPr>
            <a:r>
              <a:rPr lang="en-US" sz="2600" i="1" dirty="0"/>
              <a:t>(3) </a:t>
            </a:r>
            <a:r>
              <a:rPr lang="en-US" sz="2600" i="1" u="sng" dirty="0">
                <a:solidFill>
                  <a:srgbClr val="0070C0"/>
                </a:solidFill>
              </a:rPr>
              <a:t>Cesarean operating room</a:t>
            </a:r>
            <a:endParaRPr lang="en-US" sz="2600" dirty="0">
              <a:solidFill>
                <a:srgbClr val="0070C0"/>
              </a:solidFill>
            </a:endParaRPr>
          </a:p>
          <a:p>
            <a:pPr marL="0" indent="0">
              <a:buNone/>
            </a:pPr>
            <a:r>
              <a:rPr lang="en-US" sz="2600" i="1" dirty="0"/>
              <a:t>(4) Delivery </a:t>
            </a:r>
            <a:r>
              <a:rPr lang="en-US" sz="2600" i="1" dirty="0" err="1"/>
              <a:t>room</a:t>
            </a:r>
            <a:r>
              <a:rPr lang="en-US" sz="2600" i="1" strike="sngStrike" dirty="0" err="1">
                <a:solidFill>
                  <a:schemeClr val="bg2">
                    <a:lumMod val="50000"/>
                  </a:schemeClr>
                </a:solidFill>
              </a:rPr>
              <a:t>,cesaren</a:t>
            </a:r>
            <a:r>
              <a:rPr lang="en-US" sz="2600" i="1" strike="sngStrike" dirty="0">
                <a:solidFill>
                  <a:schemeClr val="bg2">
                    <a:lumMod val="50000"/>
                  </a:schemeClr>
                </a:solidFill>
              </a:rPr>
              <a:t> operating room</a:t>
            </a:r>
            <a:endParaRPr lang="en-US" sz="2600" dirty="0">
              <a:solidFill>
                <a:schemeClr val="bg2">
                  <a:lumMod val="50000"/>
                </a:schemeClr>
              </a:solidFill>
            </a:endParaRPr>
          </a:p>
          <a:p>
            <a:pPr marL="0" indent="0">
              <a:buNone/>
            </a:pPr>
            <a:r>
              <a:rPr lang="en-US" sz="2600" i="1" dirty="0"/>
              <a:t>(5) </a:t>
            </a:r>
            <a:r>
              <a:rPr lang="en-US" sz="2600" i="1" u="sng" dirty="0">
                <a:solidFill>
                  <a:srgbClr val="0070C0"/>
                </a:solidFill>
              </a:rPr>
              <a:t>Surgical</a:t>
            </a:r>
            <a:r>
              <a:rPr lang="en-US" sz="2600" i="1" dirty="0"/>
              <a:t> Cystoscopy</a:t>
            </a:r>
            <a:endParaRPr lang="en-US" sz="2600" dirty="0"/>
          </a:p>
          <a:p>
            <a:pPr marL="0" indent="0">
              <a:buNone/>
            </a:pPr>
            <a:r>
              <a:rPr lang="en-US" sz="2600" i="1" dirty="0"/>
              <a:t>(6) </a:t>
            </a:r>
            <a:r>
              <a:rPr lang="en-US" sz="2600" i="1" u="sng" dirty="0">
                <a:solidFill>
                  <a:srgbClr val="0070C0"/>
                </a:solidFill>
              </a:rPr>
              <a:t>Class 3 imaging</a:t>
            </a:r>
            <a:endParaRPr lang="en-US" sz="2600" dirty="0">
              <a:solidFill>
                <a:srgbClr val="0070C0"/>
              </a:solidFill>
            </a:endParaRPr>
          </a:p>
          <a:p>
            <a:pPr marL="0" indent="0">
              <a:buNone/>
            </a:pPr>
            <a:r>
              <a:rPr lang="en-US" sz="2600" i="1" dirty="0"/>
              <a:t>(7) Cardiac catheterization lab</a:t>
            </a:r>
            <a:endParaRPr lang="en-US" sz="2600" dirty="0"/>
          </a:p>
          <a:p>
            <a:pPr marL="0" indent="0">
              <a:buNone/>
            </a:pPr>
            <a:r>
              <a:rPr lang="en-US" sz="2600" i="1" dirty="0"/>
              <a:t>(8) Trauma/cardiac room</a:t>
            </a:r>
            <a:endParaRPr lang="en-US" sz="2600" dirty="0"/>
          </a:p>
          <a:p>
            <a:pPr marL="0" indent="0">
              <a:buNone/>
            </a:pPr>
            <a:r>
              <a:rPr lang="en-US" sz="2600" i="1" dirty="0"/>
              <a:t>(9) Post-anesthesia care unit</a:t>
            </a:r>
            <a:endParaRPr lang="en-US" sz="2600" dirty="0"/>
          </a:p>
          <a:p>
            <a:endParaRPr lang="en-US" dirty="0"/>
          </a:p>
        </p:txBody>
      </p:sp>
      <p:sp>
        <p:nvSpPr>
          <p:cNvPr id="4" name="TextBox 3">
            <a:extLst>
              <a:ext uri="{FF2B5EF4-FFF2-40B4-BE49-F238E27FC236}">
                <a16:creationId xmlns:a16="http://schemas.microsoft.com/office/drawing/2014/main" id="{BD0FBD0E-0994-7051-99DD-0091D188601E}"/>
              </a:ext>
            </a:extLst>
          </p:cNvPr>
          <p:cNvSpPr txBox="1"/>
          <p:nvPr/>
        </p:nvSpPr>
        <p:spPr>
          <a:xfrm>
            <a:off x="6284257" y="2357718"/>
            <a:ext cx="5262284" cy="3693319"/>
          </a:xfrm>
          <a:prstGeom prst="rect">
            <a:avLst/>
          </a:prstGeom>
          <a:noFill/>
        </p:spPr>
        <p:txBody>
          <a:bodyPr wrap="square" rtlCol="0">
            <a:spAutoFit/>
          </a:bodyPr>
          <a:lstStyle/>
          <a:p>
            <a:r>
              <a:rPr lang="en-US" i="1" dirty="0"/>
              <a:t>(</a:t>
            </a:r>
            <a:r>
              <a:rPr lang="en-US" sz="2400" i="1" dirty="0"/>
              <a:t>10) Intensive care</a:t>
            </a:r>
            <a:endParaRPr lang="en-US" sz="2400" dirty="0"/>
          </a:p>
          <a:p>
            <a:r>
              <a:rPr lang="en-US" sz="2400" i="1" dirty="0"/>
              <a:t>(11) Newborn intensive-care nursery unit</a:t>
            </a:r>
            <a:endParaRPr lang="en-US" sz="2400" dirty="0"/>
          </a:p>
          <a:p>
            <a:r>
              <a:rPr lang="en-US" sz="2400" i="1" u="sng" dirty="0">
                <a:solidFill>
                  <a:srgbClr val="0070C0"/>
                </a:solidFill>
              </a:rPr>
              <a:t>(12)</a:t>
            </a:r>
            <a:r>
              <a:rPr lang="en-US" sz="2400" i="1" dirty="0">
                <a:solidFill>
                  <a:srgbClr val="0070C0"/>
                </a:solidFill>
              </a:rPr>
              <a:t> </a:t>
            </a:r>
            <a:r>
              <a:rPr lang="en-US" sz="2400" i="1" dirty="0"/>
              <a:t>Newborn nursery</a:t>
            </a:r>
            <a:endParaRPr lang="en-US" sz="2400" dirty="0"/>
          </a:p>
          <a:p>
            <a:r>
              <a:rPr lang="en-US" sz="2400" i="1" u="sng" dirty="0">
                <a:solidFill>
                  <a:srgbClr val="0070C0"/>
                </a:solidFill>
              </a:rPr>
              <a:t>(13)</a:t>
            </a:r>
            <a:r>
              <a:rPr lang="en-US" sz="2400" i="1" dirty="0">
                <a:solidFill>
                  <a:srgbClr val="0070C0"/>
                </a:solidFill>
              </a:rPr>
              <a:t> </a:t>
            </a:r>
            <a:r>
              <a:rPr lang="en-US" sz="2400" i="1" dirty="0"/>
              <a:t>Burn unit</a:t>
            </a:r>
            <a:endParaRPr lang="en-US" sz="2400" dirty="0"/>
          </a:p>
          <a:p>
            <a:r>
              <a:rPr lang="en-US" sz="2400" i="1" u="sng" dirty="0"/>
              <a:t>(</a:t>
            </a:r>
            <a:r>
              <a:rPr lang="en-US" sz="2400" i="1" u="sng" dirty="0">
                <a:solidFill>
                  <a:srgbClr val="0070C0"/>
                </a:solidFill>
              </a:rPr>
              <a:t>14) Protective Environment Room</a:t>
            </a:r>
            <a:endParaRPr lang="en-US" sz="2400" dirty="0">
              <a:solidFill>
                <a:srgbClr val="0070C0"/>
              </a:solidFill>
            </a:endParaRPr>
          </a:p>
          <a:p>
            <a:r>
              <a:rPr lang="en-US" sz="2400" i="1" u="sng" dirty="0">
                <a:solidFill>
                  <a:srgbClr val="0070C0"/>
                </a:solidFill>
              </a:rPr>
              <a:t>(15) Procedure room</a:t>
            </a:r>
            <a:endParaRPr lang="en-US" sz="2400" dirty="0">
              <a:solidFill>
                <a:srgbClr val="0070C0"/>
              </a:solidFill>
            </a:endParaRPr>
          </a:p>
          <a:p>
            <a:r>
              <a:rPr lang="en-US" sz="2400" i="1" u="sng" dirty="0">
                <a:solidFill>
                  <a:srgbClr val="0070C0"/>
                </a:solidFill>
              </a:rPr>
              <a:t>(16) Class 2 imaging</a:t>
            </a:r>
            <a:endParaRPr lang="en-US" sz="2400" dirty="0">
              <a:solidFill>
                <a:srgbClr val="0070C0"/>
              </a:solidFill>
            </a:endParaRPr>
          </a:p>
          <a:p>
            <a:r>
              <a:rPr lang="en-US" sz="2400" i="1" u="sng" dirty="0">
                <a:solidFill>
                  <a:srgbClr val="0070C0"/>
                </a:solidFill>
              </a:rPr>
              <a:t>(17)</a:t>
            </a:r>
            <a:r>
              <a:rPr lang="en-US" sz="2400" i="1" dirty="0">
                <a:solidFill>
                  <a:srgbClr val="0070C0"/>
                </a:solidFill>
              </a:rPr>
              <a:t> </a:t>
            </a:r>
            <a:r>
              <a:rPr lang="en-US" sz="2400" i="1" dirty="0"/>
              <a:t>Gastrointestinal endoscopy procedure room</a:t>
            </a:r>
            <a:endParaRPr lang="en-US" sz="2400" dirty="0"/>
          </a:p>
          <a:p>
            <a:endParaRPr lang="en-US" dirty="0"/>
          </a:p>
        </p:txBody>
      </p:sp>
    </p:spTree>
    <p:extLst>
      <p:ext uri="{BB962C8B-B14F-4D97-AF65-F5344CB8AC3E}">
        <p14:creationId xmlns:p14="http://schemas.microsoft.com/office/powerpoint/2010/main" val="17453017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17C671-EC93-6A13-6A49-B1B214A150FA}"/>
              </a:ext>
            </a:extLst>
          </p:cNvPr>
          <p:cNvSpPr>
            <a:spLocks noGrp="1"/>
          </p:cNvSpPr>
          <p:nvPr>
            <p:ph type="title"/>
          </p:nvPr>
        </p:nvSpPr>
        <p:spPr/>
        <p:txBody>
          <a:bodyPr/>
          <a:lstStyle/>
          <a:p>
            <a:pPr algn="ctr"/>
            <a:r>
              <a:rPr lang="en-US" dirty="0"/>
              <a:t>SNF </a:t>
            </a:r>
            <a:r>
              <a:rPr lang="en-US"/>
              <a:t>Alternate Power (OSHPD 2)</a:t>
            </a:r>
            <a:endParaRPr lang="en-US" dirty="0"/>
          </a:p>
        </p:txBody>
      </p:sp>
      <p:sp>
        <p:nvSpPr>
          <p:cNvPr id="3" name="Content Placeholder 2">
            <a:extLst>
              <a:ext uri="{FF2B5EF4-FFF2-40B4-BE49-F238E27FC236}">
                <a16:creationId xmlns:a16="http://schemas.microsoft.com/office/drawing/2014/main" id="{C871225B-06F6-C721-417C-4B4676906A99}"/>
              </a:ext>
            </a:extLst>
          </p:cNvPr>
          <p:cNvSpPr>
            <a:spLocks noGrp="1"/>
          </p:cNvSpPr>
          <p:nvPr>
            <p:ph idx="1"/>
          </p:nvPr>
        </p:nvSpPr>
        <p:spPr/>
        <p:txBody>
          <a:bodyPr>
            <a:normAutofit/>
          </a:bodyPr>
          <a:lstStyle/>
          <a:p>
            <a:pPr marL="0" indent="0">
              <a:buNone/>
            </a:pPr>
            <a:r>
              <a:rPr lang="en-US" sz="2000" b="1" i="1" u="sng" strike="noStrike" baseline="0" dirty="0">
                <a:solidFill>
                  <a:schemeClr val="accent1"/>
                </a:solidFill>
                <a:latin typeface="Arial" panose="020B0604020202020204" pitchFamily="34" charset="0"/>
              </a:rPr>
              <a:t>325.0 Alternate Source of Power for Safe Temperatures. [OSHPD 2] </a:t>
            </a:r>
            <a:endParaRPr lang="en-US" sz="2000" b="0" i="0" u="sng" strike="noStrike" baseline="0" dirty="0">
              <a:solidFill>
                <a:schemeClr val="accent1"/>
              </a:solidFill>
              <a:latin typeface="Arial" panose="020B0604020202020204" pitchFamily="34" charset="0"/>
            </a:endParaRPr>
          </a:p>
          <a:p>
            <a:pPr marL="0" indent="0">
              <a:buNone/>
            </a:pPr>
            <a:r>
              <a:rPr lang="en-US" sz="2000" b="0" i="1" u="sng" strike="noStrike" baseline="0" dirty="0">
                <a:solidFill>
                  <a:schemeClr val="accent1"/>
                </a:solidFill>
                <a:latin typeface="Arial" panose="020B0604020202020204" pitchFamily="34" charset="0"/>
              </a:rPr>
              <a:t>Mechanical equipment required to maintain a safe temperature for residents shall be powered by an alternate source of power per California Electrical Code Section 517.1. The safe temperature shall be between 71- 81</a:t>
            </a:r>
            <a:r>
              <a:rPr lang="en-US" sz="2000" b="0" i="0" u="sng" strike="noStrike" baseline="0" dirty="0">
                <a:solidFill>
                  <a:schemeClr val="accent1"/>
                </a:solidFill>
                <a:latin typeface="Cambria Math" panose="02040503050406030204" pitchFamily="18" charset="0"/>
              </a:rPr>
              <a:t>°</a:t>
            </a:r>
            <a:r>
              <a:rPr lang="en-US" sz="2000" b="0" i="1" u="sng" strike="noStrike" baseline="0" dirty="0">
                <a:solidFill>
                  <a:schemeClr val="accent1"/>
                </a:solidFill>
                <a:latin typeface="Arial" panose="020B0604020202020204" pitchFamily="34" charset="0"/>
              </a:rPr>
              <a:t>F. </a:t>
            </a:r>
          </a:p>
          <a:p>
            <a:pPr marL="0" indent="0">
              <a:buNone/>
            </a:pPr>
            <a:endParaRPr lang="en-US" sz="2000" i="1" u="sng" dirty="0">
              <a:solidFill>
                <a:schemeClr val="accent1"/>
              </a:solidFill>
              <a:latin typeface="Arial" panose="020B0604020202020204" pitchFamily="34" charset="0"/>
            </a:endParaRPr>
          </a:p>
          <a:p>
            <a:pPr marL="0" indent="0">
              <a:buNone/>
            </a:pPr>
            <a:endParaRPr lang="en-US" sz="2000" i="1" u="sng" dirty="0">
              <a:solidFill>
                <a:schemeClr val="accent1"/>
              </a:solidFill>
              <a:latin typeface="Arial" panose="020B0604020202020204" pitchFamily="34" charset="0"/>
            </a:endParaRPr>
          </a:p>
          <a:p>
            <a:pPr marL="0" indent="0">
              <a:buNone/>
            </a:pPr>
            <a:endParaRPr lang="en-US" sz="2000" i="1" u="sng" dirty="0">
              <a:solidFill>
                <a:schemeClr val="accent1"/>
              </a:solidFill>
              <a:latin typeface="Arial" panose="020B0604020202020204" pitchFamily="34" charset="0"/>
            </a:endParaRPr>
          </a:p>
          <a:p>
            <a:pPr marL="0" indent="0">
              <a:buNone/>
            </a:pPr>
            <a:endParaRPr lang="en-US" sz="2000" i="1" u="sng" dirty="0">
              <a:solidFill>
                <a:schemeClr val="accent1"/>
              </a:solidFill>
              <a:latin typeface="Arial" panose="020B0604020202020204" pitchFamily="34" charset="0"/>
            </a:endParaRPr>
          </a:p>
          <a:p>
            <a:pPr marL="0" indent="0">
              <a:buNone/>
            </a:pPr>
            <a:endParaRPr lang="en-US" sz="2000" i="1" u="sng" dirty="0">
              <a:solidFill>
                <a:schemeClr val="accent1"/>
              </a:solidFill>
              <a:latin typeface="Arial" panose="020B0604020202020204" pitchFamily="34" charset="0"/>
            </a:endParaRPr>
          </a:p>
          <a:p>
            <a:pPr marL="0" indent="0">
              <a:buNone/>
            </a:pPr>
            <a:r>
              <a:rPr lang="en-US" sz="2000" b="1" dirty="0"/>
              <a:t>See OSHPD PIN 74 and the A6 Advisory Guide relating to alternate power for skilled nursing facilities</a:t>
            </a:r>
          </a:p>
        </p:txBody>
      </p:sp>
    </p:spTree>
    <p:extLst>
      <p:ext uri="{BB962C8B-B14F-4D97-AF65-F5344CB8AC3E}">
        <p14:creationId xmlns:p14="http://schemas.microsoft.com/office/powerpoint/2010/main" val="10520652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EC3E7-66D8-77B3-1DBF-2A7AAB956DBA}"/>
              </a:ext>
            </a:extLst>
          </p:cNvPr>
          <p:cNvSpPr>
            <a:spLocks noGrp="1"/>
          </p:cNvSpPr>
          <p:nvPr>
            <p:ph type="title"/>
          </p:nvPr>
        </p:nvSpPr>
        <p:spPr/>
        <p:txBody>
          <a:bodyPr/>
          <a:lstStyle/>
          <a:p>
            <a:r>
              <a:rPr lang="en-US" dirty="0"/>
              <a:t>CHAPTER 4 VENTILATION AIR</a:t>
            </a:r>
          </a:p>
        </p:txBody>
      </p:sp>
      <p:sp>
        <p:nvSpPr>
          <p:cNvPr id="3" name="Content Placeholder 2">
            <a:extLst>
              <a:ext uri="{FF2B5EF4-FFF2-40B4-BE49-F238E27FC236}">
                <a16:creationId xmlns:a16="http://schemas.microsoft.com/office/drawing/2014/main" id="{FDBC3439-CEA5-424B-60CD-4310BBAE7BE2}"/>
              </a:ext>
            </a:extLst>
          </p:cNvPr>
          <p:cNvSpPr>
            <a:spLocks noGrp="1"/>
          </p:cNvSpPr>
          <p:nvPr>
            <p:ph idx="1"/>
          </p:nvPr>
        </p:nvSpPr>
        <p:spPr/>
        <p:txBody>
          <a:bodyPr>
            <a:normAutofit fontScale="85000" lnSpcReduction="20000"/>
          </a:bodyPr>
          <a:lstStyle/>
          <a:p>
            <a:pPr marL="0" indent="0">
              <a:buNone/>
            </a:pPr>
            <a:r>
              <a:rPr lang="en-US" b="1" dirty="0"/>
              <a:t>402.0 Ventilation Air.</a:t>
            </a:r>
            <a:endParaRPr lang="en-US" dirty="0"/>
          </a:p>
          <a:p>
            <a:pPr marL="0" indent="0">
              <a:buNone/>
            </a:pPr>
            <a:r>
              <a:rPr lang="en-US" b="1" dirty="0"/>
              <a:t>402.1 Occupiable Spaces. </a:t>
            </a:r>
            <a:r>
              <a:rPr lang="en-US" dirty="0"/>
              <a:t>Occupiable spaces listed in Table 402.1 </a:t>
            </a:r>
            <a:r>
              <a:rPr lang="en-US" b="1" i="1" strike="sngStrike" dirty="0">
                <a:solidFill>
                  <a:schemeClr val="bg2">
                    <a:lumMod val="50000"/>
                  </a:schemeClr>
                </a:solidFill>
              </a:rPr>
              <a:t>[OSHPD 1, 1R, 2, 3, 4 &amp; 5] </a:t>
            </a:r>
            <a:r>
              <a:rPr lang="en-US" i="1" strike="sngStrike" dirty="0">
                <a:solidFill>
                  <a:schemeClr val="bg2">
                    <a:lumMod val="50000"/>
                  </a:schemeClr>
                </a:solidFill>
              </a:rPr>
              <a:t>and Table 4-A</a:t>
            </a:r>
            <a:r>
              <a:rPr lang="en-US" i="1" dirty="0"/>
              <a:t> </a:t>
            </a:r>
            <a:r>
              <a:rPr lang="en-US" dirty="0"/>
              <a:t>shall be designed to have ventilation (outdoor) air for occupants in accordance with this chapter. </a:t>
            </a:r>
            <a:r>
              <a:rPr lang="en-US" b="1" i="1" dirty="0"/>
              <a:t>[DSA-SS &amp; DSA-SS/CC] </a:t>
            </a:r>
            <a:r>
              <a:rPr lang="en-US" i="1" dirty="0"/>
              <a:t>Ventilation air requirements for occupancies regulated by the California Energy Commission are found in the California Energy Code.</a:t>
            </a:r>
            <a:endParaRPr lang="en-US" dirty="0"/>
          </a:p>
          <a:p>
            <a:pPr marL="0" indent="0">
              <a:buNone/>
            </a:pPr>
            <a:r>
              <a:rPr lang="en-US" b="1" i="1" dirty="0"/>
              <a:t>[CEC] </a:t>
            </a:r>
            <a:r>
              <a:rPr lang="en-US" i="1" dirty="0"/>
              <a:t>Ventilation air requirements for occupancies regulated by the California Energy Commission and found in the California Energy Code supersede those of the California Mechanical Code.</a:t>
            </a:r>
            <a:endParaRPr lang="en-US" dirty="0"/>
          </a:p>
          <a:p>
            <a:pPr marL="0" indent="0">
              <a:buNone/>
            </a:pPr>
            <a:r>
              <a:rPr lang="en-US" b="1" i="1" u="sng" dirty="0">
                <a:solidFill>
                  <a:srgbClr val="0070C0"/>
                </a:solidFill>
              </a:rPr>
              <a:t>[OSHPD 1, 2, 3, 4 &amp; 5] </a:t>
            </a:r>
            <a:r>
              <a:rPr lang="en-US" i="1" u="sng" dirty="0">
                <a:solidFill>
                  <a:srgbClr val="0070C0"/>
                </a:solidFill>
              </a:rPr>
              <a:t>Health care spaces shall meet the ventilation requirements found in Table 4-A. </a:t>
            </a:r>
            <a:r>
              <a:rPr lang="en-US" dirty="0"/>
              <a:t>(relocated from 402.1.2)</a:t>
            </a:r>
            <a:r>
              <a:rPr lang="en-US" i="1" u="sng" dirty="0">
                <a:solidFill>
                  <a:srgbClr val="0070C0"/>
                </a:solidFill>
              </a:rPr>
              <a:t>Ventilation rates for areas not specified in Table 4-A shall have minimum ventilation and air change rates per ANSI/ASHRAE Standard 62.1. Where areas with prescribed ventilation rates in both Standards 62.1 and Table 4-A exist, the higher of the two air change rates shall be used.</a:t>
            </a:r>
            <a:endParaRPr lang="en-US" dirty="0">
              <a:solidFill>
                <a:srgbClr val="0070C0"/>
              </a:solidFill>
            </a:endParaRPr>
          </a:p>
          <a:p>
            <a:endParaRPr lang="en-US" dirty="0"/>
          </a:p>
        </p:txBody>
      </p:sp>
    </p:spTree>
    <p:extLst>
      <p:ext uri="{BB962C8B-B14F-4D97-AF65-F5344CB8AC3E}">
        <p14:creationId xmlns:p14="http://schemas.microsoft.com/office/powerpoint/2010/main" val="7588157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4372F-494E-3699-562B-AAAA3AAC56C9}"/>
              </a:ext>
            </a:extLst>
          </p:cNvPr>
          <p:cNvSpPr>
            <a:spLocks noGrp="1"/>
          </p:cNvSpPr>
          <p:nvPr>
            <p:ph type="title"/>
          </p:nvPr>
        </p:nvSpPr>
        <p:spPr/>
        <p:txBody>
          <a:bodyPr/>
          <a:lstStyle/>
          <a:p>
            <a:r>
              <a:rPr lang="en-US" dirty="0"/>
              <a:t>CHAPTER 4 VENTILATION AIR</a:t>
            </a:r>
          </a:p>
        </p:txBody>
      </p:sp>
      <p:sp>
        <p:nvSpPr>
          <p:cNvPr id="3" name="Content Placeholder 2">
            <a:extLst>
              <a:ext uri="{FF2B5EF4-FFF2-40B4-BE49-F238E27FC236}">
                <a16:creationId xmlns:a16="http://schemas.microsoft.com/office/drawing/2014/main" id="{21CBD697-49B9-3451-8E53-02AC38D75429}"/>
              </a:ext>
            </a:extLst>
          </p:cNvPr>
          <p:cNvSpPr>
            <a:spLocks noGrp="1"/>
          </p:cNvSpPr>
          <p:nvPr>
            <p:ph idx="1"/>
          </p:nvPr>
        </p:nvSpPr>
        <p:spPr/>
        <p:txBody>
          <a:bodyPr>
            <a:normAutofit/>
          </a:bodyPr>
          <a:lstStyle/>
          <a:p>
            <a:pPr marL="0" indent="0">
              <a:buNone/>
            </a:pPr>
            <a:r>
              <a:rPr lang="en-US" sz="2400" b="1" dirty="0"/>
              <a:t>402.1.2 Ventilation in Health Care Facilities. </a:t>
            </a:r>
            <a:r>
              <a:rPr lang="en-US" sz="2400" dirty="0"/>
              <a:t>Mechanical ventilation for health care facilities shall be designed and installed in accordance with this code and ASHRAE 170, and NFPA 99. </a:t>
            </a:r>
            <a:r>
              <a:rPr lang="en-US" sz="2400" b="1" i="1" dirty="0"/>
              <a:t>[OSHPD 1, 1R, 2, 3, 4 &amp; 5] </a:t>
            </a:r>
            <a:r>
              <a:rPr lang="en-US" sz="2400" i="1" u="sng" dirty="0">
                <a:solidFill>
                  <a:srgbClr val="0070C0"/>
                </a:solidFill>
              </a:rPr>
              <a:t>Ventilation for health care facilities shall be designed and installed in accordance with this code and Table 4-A</a:t>
            </a:r>
            <a:r>
              <a:rPr lang="en-US" sz="2400" i="1" u="sng" dirty="0"/>
              <a:t>.</a:t>
            </a:r>
            <a:r>
              <a:rPr lang="en-US" sz="2400" dirty="0">
                <a:solidFill>
                  <a:schemeClr val="bg2">
                    <a:lumMod val="50000"/>
                  </a:schemeClr>
                </a:solidFill>
              </a:rPr>
              <a:t>-</a:t>
            </a:r>
            <a:r>
              <a:rPr lang="en-US" sz="2400" i="1" strike="sngStrike" dirty="0">
                <a:solidFill>
                  <a:schemeClr val="bg2">
                    <a:lumMod val="50000"/>
                  </a:schemeClr>
                </a:solidFill>
              </a:rPr>
              <a:t>2013, through Addendum ae.</a:t>
            </a:r>
            <a:r>
              <a:rPr lang="en-US" sz="2400" i="1" dirty="0">
                <a:solidFill>
                  <a:schemeClr val="bg2">
                    <a:lumMod val="50000"/>
                  </a:schemeClr>
                </a:solidFill>
              </a:rPr>
              <a:t> </a:t>
            </a:r>
            <a:r>
              <a:rPr lang="en-US" sz="2400" i="1" dirty="0"/>
              <a:t>(relocate to 402.1) </a:t>
            </a:r>
            <a:r>
              <a:rPr lang="en-US" sz="2400" i="1" strike="sngStrike" dirty="0">
                <a:solidFill>
                  <a:schemeClr val="bg2">
                    <a:lumMod val="50000"/>
                  </a:schemeClr>
                </a:solidFill>
              </a:rPr>
              <a:t>Ventilation rates for areas not specified in Table 4-A shall have minimum ventilation and air change rates per ANSI/ASHRAE Standard 62.1.Where areas with prescribed ventilation rates in both Standards 62.1 and Table 4-A exist, the higher of the two air change rates shall be used.</a:t>
            </a:r>
            <a:r>
              <a:rPr lang="en-US" sz="2400" i="1" dirty="0">
                <a:solidFill>
                  <a:schemeClr val="bg2">
                    <a:lumMod val="50000"/>
                  </a:schemeClr>
                </a:solidFill>
              </a:rPr>
              <a:t> </a:t>
            </a:r>
            <a:r>
              <a:rPr lang="en-US" sz="2400" i="1" dirty="0"/>
              <a:t>All supply-air, return air, and exhaust-air systems shall comply with</a:t>
            </a:r>
            <a:r>
              <a:rPr lang="en-US" sz="2400" i="1" u="sng" dirty="0"/>
              <a:t> </a:t>
            </a:r>
            <a:r>
              <a:rPr lang="en-US" sz="2400" i="1" u="sng" dirty="0">
                <a:solidFill>
                  <a:srgbClr val="0070C0"/>
                </a:solidFill>
              </a:rPr>
              <a:t>this code and</a:t>
            </a:r>
            <a:r>
              <a:rPr lang="en-US" sz="2400" i="1" dirty="0">
                <a:solidFill>
                  <a:srgbClr val="0070C0"/>
                </a:solidFill>
              </a:rPr>
              <a:t> </a:t>
            </a:r>
            <a:r>
              <a:rPr lang="en-US" sz="2400" i="1" dirty="0"/>
              <a:t>ASHRAE 170. </a:t>
            </a:r>
            <a:r>
              <a:rPr lang="en-US" sz="2400" i="1" u="sng" dirty="0">
                <a:solidFill>
                  <a:srgbClr val="0070C0"/>
                </a:solidFill>
              </a:rPr>
              <a:t>When the requirements of this code conflict with ASHRAE 170, the most restrictive requirements shall prevail.</a:t>
            </a:r>
            <a:r>
              <a:rPr lang="en-US" sz="2400" i="1" dirty="0">
                <a:solidFill>
                  <a:srgbClr val="0070C0"/>
                </a:solidFill>
              </a:rPr>
              <a:t> </a:t>
            </a:r>
            <a:r>
              <a:rPr lang="en-US" sz="2400" i="1" dirty="0"/>
              <a:t>The text of ASHRAE 170 shall be modified as follows:</a:t>
            </a:r>
            <a:endParaRPr lang="en-US" sz="2400" dirty="0"/>
          </a:p>
        </p:txBody>
      </p:sp>
    </p:spTree>
    <p:extLst>
      <p:ext uri="{BB962C8B-B14F-4D97-AF65-F5344CB8AC3E}">
        <p14:creationId xmlns:p14="http://schemas.microsoft.com/office/powerpoint/2010/main" val="175442341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Reviewer xmlns="90bc3d20-02de-4847-bc0a-851570f653a2">
      <UserInfo>
        <DisplayName/>
        <AccountId xsi:nil="true"/>
        <AccountType/>
      </UserInfo>
    </Reviewer>
    <TaxCatchAll xmlns="82567fb2-6a47-406d-b770-f8cd21ca577c" xsi:nil="true"/>
    <lcf76f155ced4ddcb4097134ff3c332f xmlns="90bc3d20-02de-4847-bc0a-851570f653a2">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E3FD0C3FD136A48A44A4EC29EB07A61" ma:contentTypeVersion="18" ma:contentTypeDescription="Create a new document." ma:contentTypeScope="" ma:versionID="822923cc0df2cd3665377a40cb65ba2a">
  <xsd:schema xmlns:xsd="http://www.w3.org/2001/XMLSchema" xmlns:xs="http://www.w3.org/2001/XMLSchema" xmlns:p="http://schemas.microsoft.com/office/2006/metadata/properties" xmlns:ns2="90bc3d20-02de-4847-bc0a-851570f653a2" xmlns:ns3="82567fb2-6a47-406d-b770-f8cd21ca577c" targetNamespace="http://schemas.microsoft.com/office/2006/metadata/properties" ma:root="true" ma:fieldsID="413b326bccd4f73b0346abb38f4f45cf" ns2:_="" ns3:_="">
    <xsd:import namespace="90bc3d20-02de-4847-bc0a-851570f653a2"/>
    <xsd:import namespace="82567fb2-6a47-406d-b770-f8cd21ca577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3:SharedWithUsers" minOccurs="0"/>
                <xsd:element ref="ns3:SharedWithDetails" minOccurs="0"/>
                <xsd:element ref="ns2:MediaLengthInSeconds" minOccurs="0"/>
                <xsd:element ref="ns2:Reviewer"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0bc3d20-02de-4847-bc0a-851570f653a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Reviewer" ma:index="19" nillable="true" ma:displayName="Reviewer" ma:list="UserInfo" ma:SharePointGroup="0" ma:internalName="Reviewe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feded0fd-c213-49dd-a8ef-20d10df3e82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2567fb2-6a47-406d-b770-f8cd21ca577c"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fbf465b6-335c-411c-88d8-1c506a22f6e8}" ma:internalName="TaxCatchAll" ma:showField="CatchAllData" ma:web="82567fb2-6a47-406d-b770-f8cd21ca577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E42B5D0-ED45-486A-B239-CB32C70A16C5}">
  <ds:schemaRefs>
    <ds:schemaRef ds:uri="http://schemas.microsoft.com/sharepoint/v3/contenttype/forms"/>
  </ds:schemaRefs>
</ds:datastoreItem>
</file>

<file path=customXml/itemProps2.xml><?xml version="1.0" encoding="utf-8"?>
<ds:datastoreItem xmlns:ds="http://schemas.openxmlformats.org/officeDocument/2006/customXml" ds:itemID="{E2763DB0-0AEC-43DD-864E-508FC6BEC942}">
  <ds:schemaRefs>
    <ds:schemaRef ds:uri="http://purl.org/dc/elements/1.1/"/>
    <ds:schemaRef ds:uri="http://purl.org/dc/dcmitype/"/>
    <ds:schemaRef ds:uri="http://schemas.microsoft.com/office/2006/documentManagement/types"/>
    <ds:schemaRef ds:uri="http://purl.org/dc/terms/"/>
    <ds:schemaRef ds:uri="http://schemas.microsoft.com/office/2006/metadata/properties"/>
    <ds:schemaRef ds:uri="90bc3d20-02de-4847-bc0a-851570f653a2"/>
    <ds:schemaRef ds:uri="http://schemas.microsoft.com/office/infopath/2007/PartnerControls"/>
    <ds:schemaRef ds:uri="http://schemas.openxmlformats.org/package/2006/metadata/core-properties"/>
    <ds:schemaRef ds:uri="82567fb2-6a47-406d-b770-f8cd21ca577c"/>
    <ds:schemaRef ds:uri="http://www.w3.org/XML/1998/namespace"/>
  </ds:schemaRefs>
</ds:datastoreItem>
</file>

<file path=customXml/itemProps3.xml><?xml version="1.0" encoding="utf-8"?>
<ds:datastoreItem xmlns:ds="http://schemas.openxmlformats.org/officeDocument/2006/customXml" ds:itemID="{A3572E52-A696-452A-984B-91C3891FFF1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0bc3d20-02de-4847-bc0a-851570f653a2"/>
    <ds:schemaRef ds:uri="82567fb2-6a47-406d-b770-f8cd21ca577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2b3a245d-ae0c-41e5-a706-919401278756}" enabled="1" method="Standard" siteId="{28891a93-888f-489f-9930-e78b8f733ca6}" removed="0"/>
</clbl:labelList>
</file>

<file path=docProps/app.xml><?xml version="1.0" encoding="utf-8"?>
<Properties xmlns="http://schemas.openxmlformats.org/officeDocument/2006/extended-properties" xmlns:vt="http://schemas.openxmlformats.org/officeDocument/2006/docPropsVTypes">
  <Template>Office Theme</Template>
  <TotalTime>6949</TotalTime>
  <Words>7975</Words>
  <Application>Microsoft Office PowerPoint</Application>
  <PresentationFormat>Widescreen</PresentationFormat>
  <Paragraphs>355</Paragraphs>
  <Slides>53</Slides>
  <Notes>46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53</vt:i4>
      </vt:variant>
    </vt:vector>
  </HeadingPairs>
  <TitlesOfParts>
    <vt:vector size="58" baseType="lpstr">
      <vt:lpstr>Arial</vt:lpstr>
      <vt:lpstr>Calibri</vt:lpstr>
      <vt:lpstr>Calibri Light</vt:lpstr>
      <vt:lpstr>Cambria Math</vt:lpstr>
      <vt:lpstr>Office Theme</vt:lpstr>
      <vt:lpstr>      2025 California Mechanical Code  Part 4</vt:lpstr>
      <vt:lpstr>CHAPTER 2 DEFINITIONS</vt:lpstr>
      <vt:lpstr>Air Terminal Devices – Outlet types</vt:lpstr>
      <vt:lpstr>CHAPTER 3 GENERAL REGULATIONS</vt:lpstr>
      <vt:lpstr>Generator Exhaust</vt:lpstr>
      <vt:lpstr>CHAPTER 3 GENERAL REGULATIONS</vt:lpstr>
      <vt:lpstr>SNF Alternate Power (OSHPD 2)</vt:lpstr>
      <vt:lpstr>CHAPTER 4 VENTILATION AIR</vt:lpstr>
      <vt:lpstr>CHAPTER 4 VENTILATION AIR</vt:lpstr>
      <vt:lpstr>CHAPTER 4 VENTILATION AIR</vt:lpstr>
      <vt:lpstr>Exhaust Systems</vt:lpstr>
      <vt:lpstr>CHAPTER 4 VENTILATION AIR</vt:lpstr>
      <vt:lpstr>CHAPTER 4 VENTILATION AIR</vt:lpstr>
      <vt:lpstr>CHAPTER 4 VENTILATION AIR</vt:lpstr>
      <vt:lpstr>CHAPTER 4 VENTILATION AIR</vt:lpstr>
      <vt:lpstr>CHAPTER 4 VENTILATION AIR</vt:lpstr>
      <vt:lpstr>CHAPTER 4 VENTILATION AIR</vt:lpstr>
      <vt:lpstr>CHAPTER 4 VENTILATION AIR</vt:lpstr>
      <vt:lpstr>CHAPTER 4 VENTILATION AIR</vt:lpstr>
      <vt:lpstr>CHAPTER 4 VENTILATION AIR</vt:lpstr>
      <vt:lpstr>CHAPTER 4 VENTILATION AIR</vt:lpstr>
      <vt:lpstr>CHAPTER 4 VENTILATION AIR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CMC Table 4-A Footnotes</vt:lpstr>
      <vt:lpstr>CMC Table 4-A Footnotes</vt:lpstr>
      <vt:lpstr>PowerPoint Presentation</vt:lpstr>
      <vt:lpstr>PowerPoint Presentation</vt:lpstr>
      <vt:lpstr>CHAPTER 6 DUCT SYSTEMS</vt:lpstr>
      <vt:lpstr>CHAPTER 6 DUCT SYSTEMS</vt:lpstr>
      <vt:lpstr>CHAPTER 11 REFRIGERATION</vt:lpstr>
      <vt:lpstr>CHAPTER 18 REFERENCED STANDARDS</vt:lpstr>
      <vt:lpstr>      2025 California Plumbing Code Part 5</vt:lpstr>
      <vt:lpstr>CHAPTER 2 DEFINITIONS</vt:lpstr>
      <vt:lpstr>CHAPTER 2 DEFINITIONS</vt:lpstr>
      <vt:lpstr>CHAPTER 3 GENERAL REGULATIONS</vt:lpstr>
      <vt:lpstr>CHAPTER 4 PLUMBING FIXTURES AND FIXTURE FITTINGS</vt:lpstr>
      <vt:lpstr>CHAPTER 6 WATER SUPPLY AND DISTRIBUTION</vt:lpstr>
      <vt:lpstr>CHAPTER 6 WATER SUPPLY AND DISTRIBUTION</vt:lpstr>
      <vt:lpstr>PowerPoint Presentation</vt:lpstr>
      <vt:lpstr>CHAPTER 6 WATER SUPPLY AND DISTRIBUTION</vt:lpstr>
      <vt:lpstr>CHAPTER 6 WATER SUPPLY AND DISTRIBUTION</vt:lpstr>
      <vt:lpstr>CHAPTER 6 WATER SUPPLY AND DISTRIBUTION</vt:lpstr>
      <vt:lpstr>CHAPTER 6 WATER SUPPLY AND DISTRIBUTION</vt:lpstr>
      <vt:lpstr>CHAPTER 7 SANITARY DRAINAGE</vt:lpstr>
      <vt:lpstr>CHAPTER 17 REFERENCED STANDARDS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HCAI PowerPoint Template Reduced Footer Size (Widescreen)</dc:title>
  <dc:creator>Enright, Lawrence@HCAI</dc:creator>
  <cp:lastModifiedBy>Rucobo, Suzy@HCAI</cp:lastModifiedBy>
  <cp:revision>13</cp:revision>
  <dcterms:created xsi:type="dcterms:W3CDTF">2018-04-25T23:32:03Z</dcterms:created>
  <dcterms:modified xsi:type="dcterms:W3CDTF">2026-09-01T22:38:37Z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0x0101009E3FD0C3FD136A48A44A4EC29EB07A61</vt:lpwstr>
  </property>
  <property fmtid="{D5CDD505-2E9C-101B-9397-08002B2CF9AE}" pid="3" name="MediaServiceImageTags">
    <vt:lpwstr/>
  </property>
</Properties>
</file>