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670" r:id="rId5"/>
    <p:sldMasterId id="2147483683" r:id="rId6"/>
  </p:sldMasterIdLst>
  <p:notesMasterIdLst>
    <p:notesMasterId r:id="rId52"/>
  </p:notesMasterIdLst>
  <p:sldIdLst>
    <p:sldId id="1964" r:id="rId7"/>
    <p:sldId id="343" r:id="rId8"/>
    <p:sldId id="345" r:id="rId9"/>
    <p:sldId id="368" r:id="rId10"/>
    <p:sldId id="331" r:id="rId11"/>
    <p:sldId id="333" r:id="rId12"/>
    <p:sldId id="332" r:id="rId13"/>
    <p:sldId id="334" r:id="rId14"/>
    <p:sldId id="335" r:id="rId15"/>
    <p:sldId id="369" r:id="rId16"/>
    <p:sldId id="336" r:id="rId17"/>
    <p:sldId id="370" r:id="rId18"/>
    <p:sldId id="339" r:id="rId19"/>
    <p:sldId id="340" r:id="rId20"/>
    <p:sldId id="338" r:id="rId21"/>
    <p:sldId id="341" r:id="rId22"/>
    <p:sldId id="371" r:id="rId23"/>
    <p:sldId id="342" r:id="rId24"/>
    <p:sldId id="372" r:id="rId25"/>
    <p:sldId id="346" r:id="rId26"/>
    <p:sldId id="373" r:id="rId27"/>
    <p:sldId id="374" r:id="rId28"/>
    <p:sldId id="348" r:id="rId29"/>
    <p:sldId id="349" r:id="rId30"/>
    <p:sldId id="350" r:id="rId31"/>
    <p:sldId id="351" r:id="rId32"/>
    <p:sldId id="352" r:id="rId33"/>
    <p:sldId id="354" r:id="rId34"/>
    <p:sldId id="355" r:id="rId35"/>
    <p:sldId id="353" r:id="rId36"/>
    <p:sldId id="357" r:id="rId37"/>
    <p:sldId id="356" r:id="rId38"/>
    <p:sldId id="359" r:id="rId39"/>
    <p:sldId id="358" r:id="rId40"/>
    <p:sldId id="360" r:id="rId41"/>
    <p:sldId id="362" r:id="rId42"/>
    <p:sldId id="361" r:id="rId43"/>
    <p:sldId id="363" r:id="rId44"/>
    <p:sldId id="364" r:id="rId45"/>
    <p:sldId id="365" r:id="rId46"/>
    <p:sldId id="375" r:id="rId47"/>
    <p:sldId id="376" r:id="rId48"/>
    <p:sldId id="367" r:id="rId49"/>
    <p:sldId id="366" r:id="rId50"/>
    <p:sldId id="322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302700-C31E-3F55-0EF9-71735062A49F}" name="Granville, Jalaunda@HCAI" initials="GJ" userId="S::jalaunda.granville@hcai.ca.gov::48c6f0e9-44cf-4226-ab1e-fe713a95de79" providerId="AD"/>
  <p188:author id="{2785EC02-8C79-2206-57C1-B6978C419AD9}" name="Powell, Anne@HCAI" initials="PA" userId="S::Anne.Powell@hcai.ca.gov::dc8f96bd-f7e0-4490-bd56-5e841e287904" providerId="AD"/>
  <p188:author id="{9F75581F-8CE2-2EDE-8DBB-B53D4E1DEE0A}" name="Andrijich, Michael@HCAI" initials="AM" userId="S::michael.andrijich@hcai.ca.gov::0b32efad-e277-4156-87c0-942e2e0f24f7" providerId="AD"/>
  <p188:author id="{55F41363-EABB-F1DA-28D1-000E12E8657D}" name="Miller, Kendra@HCAI" initials="MK" userId="S::kendra.miller@hcai.ca.gov::7640bdf5-a6c7-4c8c-be25-7a6858f1fa73" providerId="AD"/>
  <p188:author id="{4104C88C-C60E-CF5C-57A1-382E66BB2B3C}" name="Haynes, Andre@HCAI" initials="HA" userId="S::andre.haynes@hcai.ca.gov::871e75a6-a899-47c5-a81b-1432a51572a9" providerId="AD"/>
  <p188:author id="{E4BFA7A7-9479-9DAD-B4AC-5C342B400991}" name="Powell, Anne@HCAI" initials="PA" userId="S::anne.powell@hcai.ca.gov::dc8f96bd-f7e0-4490-bd56-5e841e287904" providerId="AD"/>
  <p188:author id="{97CF2BB5-5D3C-DD39-6BF1-AFDDAF023807}" name="Haynes, Andre@HCAI" initials="HA" userId="S::Andre.Haynes@hcai.ca.gov::871e75a6-a899-47c5-a81b-1432a51572a9" providerId="AD"/>
  <p188:author id="{2C2CF1E2-1CA9-EC80-8BE0-D24EE2184974}" name="Fifield, Jessica@HCAI" initials="FJ" userId="S::Jessica.Fifield@hcai.ca.gov::2184908a-cf96-461d-a2e5-9612bd16a39f" providerId="AD"/>
  <p188:author id="{7F6C45FA-CC2A-C85B-E22D-041F043C928D}" name="Fifield, Jessica@HCAI" initials="FJ" userId="S::jessica.fifield@hcai.ca.gov::2184908a-cf96-461d-a2e5-9612bd16a3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BE4"/>
    <a:srgbClr val="2A73DE"/>
    <a:srgbClr val="174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02BDE-E22F-C7C4-68D3-F35EFE2D0CB9}" v="6" dt="2023-09-14T15:47:10.607"/>
    <p1510:client id="{AD5FD713-4610-48F4-A7AA-07000A2EBB08}" v="1" dt="2023-09-14T18:08:18.252"/>
    <p1510:client id="{B15ED8A8-28BE-4B6B-BB3A-E887B29E3394}" v="120" dt="2023-09-14T17:32:26.697"/>
    <p1510:client id="{B3A372DE-7E6C-2245-9DB1-AE08EC76A93B}" v="1" dt="2023-09-13T17:37:06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8" Type="http://schemas.microsoft.com/office/2018/10/relationships/authors" Target="author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microsoft.com/office/2015/10/relationships/revisionInfo" Target="revisionInfo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0D084-D136-4D48-9F6F-E362AEDB6EC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EC860-5458-4602-BA45-F830A2A69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7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E5992-7A5C-4260-845C-4D83C44B19E8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4493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817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357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168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71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289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077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142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190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010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97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/>
              <a:t>VERSION 12.8.2022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236DD-7E5A-4256-8CFB-3E41D4225A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55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25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318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200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622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523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90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9162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29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50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87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58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836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0022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420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1664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957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0059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2482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b="1">
                <a:solidFill>
                  <a:srgbClr val="FF0000"/>
                </a:solidFill>
                <a:cs typeface="Calibri" panose="020F0502020204030204"/>
              </a:rPr>
              <a:t>Michele?   Caryn?</a:t>
            </a:r>
            <a:endParaRPr lang="en-US" b="1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0FF9B-0430-430F-940F-27F3C2FEC95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25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9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830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35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33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714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1E68A-E0A5-4772-8F47-A04EAB6A6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66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71094E-D40B-2AB9-FC6C-34329403B6BC}"/>
              </a:ext>
            </a:extLst>
          </p:cNvPr>
          <p:cNvSpPr/>
          <p:nvPr userDrawn="1"/>
        </p:nvSpPr>
        <p:spPr>
          <a:xfrm>
            <a:off x="-4064" y="0"/>
            <a:ext cx="12192000" cy="6858000"/>
          </a:xfrm>
          <a:prstGeom prst="rect">
            <a:avLst/>
          </a:prstGeom>
          <a:gradFill>
            <a:gsLst>
              <a:gs pos="0">
                <a:srgbClr val="174993"/>
              </a:gs>
              <a:gs pos="54000">
                <a:srgbClr val="2A73DE"/>
              </a:gs>
              <a:gs pos="100000">
                <a:srgbClr val="174993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C17106E-03A9-75B8-D22D-B764809A3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72" y="435387"/>
            <a:ext cx="2211259" cy="10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8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2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1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0DF5E-0FE5-472E-B52D-A0C9DBC740DB}"/>
              </a:ext>
            </a:extLst>
          </p:cNvPr>
          <p:cNvSpPr/>
          <p:nvPr userDrawn="1"/>
        </p:nvSpPr>
        <p:spPr>
          <a:xfrm>
            <a:off x="-4064" y="0"/>
            <a:ext cx="12192000" cy="6858000"/>
          </a:xfrm>
          <a:prstGeom prst="rect">
            <a:avLst/>
          </a:prstGeom>
          <a:gradFill>
            <a:gsLst>
              <a:gs pos="0">
                <a:srgbClr val="174993"/>
              </a:gs>
              <a:gs pos="54000">
                <a:srgbClr val="2A73DE"/>
              </a:gs>
              <a:gs pos="100000">
                <a:srgbClr val="174993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336" y="2334474"/>
            <a:ext cx="103632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433"/>
            <a:ext cx="9144000" cy="4277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0C1C054-94AD-4361-9A2E-E2431BAB7E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8" y="425657"/>
            <a:ext cx="1762855" cy="10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3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747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89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519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2480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431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953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953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42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273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273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546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9655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34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0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791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216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851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135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435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833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920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42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42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51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0DF5E-0FE5-472E-B52D-A0C9DBC740DB}"/>
              </a:ext>
            </a:extLst>
          </p:cNvPr>
          <p:cNvSpPr/>
          <p:nvPr userDrawn="1"/>
        </p:nvSpPr>
        <p:spPr>
          <a:xfrm>
            <a:off x="-4064" y="0"/>
            <a:ext cx="12192000" cy="6858000"/>
          </a:xfrm>
          <a:prstGeom prst="rect">
            <a:avLst/>
          </a:prstGeom>
          <a:gradFill>
            <a:gsLst>
              <a:gs pos="0">
                <a:srgbClr val="174993"/>
              </a:gs>
              <a:gs pos="54000">
                <a:srgbClr val="2A73DE"/>
              </a:gs>
              <a:gs pos="100000">
                <a:srgbClr val="174993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336" y="2334474"/>
            <a:ext cx="10363200" cy="2387600"/>
          </a:xfr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433"/>
            <a:ext cx="9144000" cy="42770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0C1C054-94AD-4361-9A2E-E2431BAB7E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11" y="425657"/>
            <a:ext cx="1762855" cy="10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35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7470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89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519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24806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431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3953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3953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420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80"/>
            <a:ext cx="5157787" cy="3273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80"/>
            <a:ext cx="5183188" cy="3273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54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61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9655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345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79158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2160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851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1352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4355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833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920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42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42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5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4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8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1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4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2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9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DE168-41AB-ADD5-DF1D-4FAB16C073A7}"/>
              </a:ext>
            </a:extLst>
          </p:cNvPr>
          <p:cNvSpPr/>
          <p:nvPr userDrawn="1"/>
        </p:nvSpPr>
        <p:spPr>
          <a:xfrm>
            <a:off x="0" y="6249639"/>
            <a:ext cx="12192000" cy="608363"/>
          </a:xfrm>
          <a:prstGeom prst="rect">
            <a:avLst/>
          </a:prstGeom>
          <a:solidFill>
            <a:srgbClr val="1749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0421EE-5B9F-25F2-1D33-8778F615B5AE}"/>
              </a:ext>
            </a:extLst>
          </p:cNvPr>
          <p:cNvSpPr/>
          <p:nvPr userDrawn="1"/>
        </p:nvSpPr>
        <p:spPr>
          <a:xfrm>
            <a:off x="-4064" y="6177994"/>
            <a:ext cx="12192000" cy="88547"/>
          </a:xfrm>
          <a:prstGeom prst="rect">
            <a:avLst/>
          </a:prstGeom>
          <a:gradFill>
            <a:gsLst>
              <a:gs pos="0">
                <a:srgbClr val="174993"/>
              </a:gs>
              <a:gs pos="54000">
                <a:srgbClr val="2A73DE"/>
              </a:gs>
              <a:gs pos="100000">
                <a:srgbClr val="174993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174EF34-64AC-BAA4-B3C6-1D67809B3C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584" y="6292861"/>
            <a:ext cx="1004025" cy="46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9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790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BF3EBD-36A3-4DB6-BC62-99401726E0D8}"/>
              </a:ext>
            </a:extLst>
          </p:cNvPr>
          <p:cNvSpPr/>
          <p:nvPr userDrawn="1"/>
        </p:nvSpPr>
        <p:spPr>
          <a:xfrm>
            <a:off x="0" y="5916168"/>
            <a:ext cx="12192000" cy="941832"/>
          </a:xfrm>
          <a:prstGeom prst="rect">
            <a:avLst/>
          </a:prstGeom>
          <a:solidFill>
            <a:srgbClr val="1749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D90FEE-B2A0-40F6-ACCF-9706C0580A85}"/>
              </a:ext>
            </a:extLst>
          </p:cNvPr>
          <p:cNvSpPr/>
          <p:nvPr userDrawn="1"/>
        </p:nvSpPr>
        <p:spPr>
          <a:xfrm>
            <a:off x="-4064" y="5820933"/>
            <a:ext cx="12192000" cy="88547"/>
          </a:xfrm>
          <a:prstGeom prst="rect">
            <a:avLst/>
          </a:prstGeom>
          <a:gradFill>
            <a:gsLst>
              <a:gs pos="0">
                <a:srgbClr val="174993"/>
              </a:gs>
              <a:gs pos="54000">
                <a:srgbClr val="2A73DE"/>
              </a:gs>
              <a:gs pos="100000">
                <a:srgbClr val="174993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84ED2A8-6A50-4EDD-9B22-3CC71E9252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208" y="6072545"/>
            <a:ext cx="1052504" cy="6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8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790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BF3EBD-36A3-4DB6-BC62-99401726E0D8}"/>
              </a:ext>
            </a:extLst>
          </p:cNvPr>
          <p:cNvSpPr/>
          <p:nvPr userDrawn="1"/>
        </p:nvSpPr>
        <p:spPr>
          <a:xfrm>
            <a:off x="0" y="5916168"/>
            <a:ext cx="12192000" cy="941832"/>
          </a:xfrm>
          <a:prstGeom prst="rect">
            <a:avLst/>
          </a:prstGeom>
          <a:solidFill>
            <a:srgbClr val="1749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D90FEE-B2A0-40F6-ACCF-9706C0580A85}"/>
              </a:ext>
            </a:extLst>
          </p:cNvPr>
          <p:cNvSpPr/>
          <p:nvPr userDrawn="1"/>
        </p:nvSpPr>
        <p:spPr>
          <a:xfrm>
            <a:off x="-4064" y="5820937"/>
            <a:ext cx="12192000" cy="88547"/>
          </a:xfrm>
          <a:prstGeom prst="rect">
            <a:avLst/>
          </a:prstGeom>
          <a:gradFill>
            <a:gsLst>
              <a:gs pos="0">
                <a:srgbClr val="174993"/>
              </a:gs>
              <a:gs pos="54000">
                <a:srgbClr val="2A73DE"/>
              </a:gs>
              <a:gs pos="100000">
                <a:srgbClr val="174993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84ED2A8-6A50-4EDD-9B22-3CC71E9252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208" y="6072549"/>
            <a:ext cx="1052504" cy="6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8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2" r:id="rId3"/>
    <p:sldLayoutId id="2147483673" r:id="rId4"/>
    <p:sldLayoutId id="2147483682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DDD350D-8AFD-B7D0-B1C8-644D396B3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E21880-3F68-CA7D-E770-58A806E9B19A}"/>
              </a:ext>
            </a:extLst>
          </p:cNvPr>
          <p:cNvSpPr/>
          <p:nvPr/>
        </p:nvSpPr>
        <p:spPr>
          <a:xfrm>
            <a:off x="1518250" y="2737954"/>
            <a:ext cx="9152626" cy="183407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FEF289-26AB-4505-8862-E4E3F66A984D}"/>
              </a:ext>
            </a:extLst>
          </p:cNvPr>
          <p:cNvSpPr/>
          <p:nvPr/>
        </p:nvSpPr>
        <p:spPr>
          <a:xfrm>
            <a:off x="1518250" y="1048048"/>
            <a:ext cx="9152626" cy="17036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B08F99A5-4262-7EFE-286F-E106DD1F6C2F}"/>
              </a:ext>
            </a:extLst>
          </p:cNvPr>
          <p:cNvSpPr/>
          <p:nvPr/>
        </p:nvSpPr>
        <p:spPr>
          <a:xfrm>
            <a:off x="3886200" y="2737954"/>
            <a:ext cx="4419600" cy="1834073"/>
          </a:xfrm>
          <a:prstGeom prst="roundRect">
            <a:avLst>
              <a:gd name="adj" fmla="val 1870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62C6-C37E-CC2C-69F9-99F46A46BABE}"/>
              </a:ext>
            </a:extLst>
          </p:cNvPr>
          <p:cNvSpPr/>
          <p:nvPr/>
        </p:nvSpPr>
        <p:spPr>
          <a:xfrm>
            <a:off x="4054647" y="2879486"/>
            <a:ext cx="4082706" cy="1551008"/>
          </a:xfrm>
          <a:prstGeom prst="roundRect">
            <a:avLst>
              <a:gd name="adj" fmla="val 11136"/>
            </a:avLst>
          </a:prstGeom>
          <a:solidFill>
            <a:srgbClr val="004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E6D604CB-BBEB-46D5-CD78-706B1BE1A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59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3FE83C75-9216-0C62-9084-DF34887E6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58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C9A4FA3A-49C7-8723-1162-0097C5EE7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57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0D3310F2-AECC-894F-EE05-2647D00C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56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604388B-091B-413B-6760-ED0B2A27B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55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CF4384A9-09A2-C256-2755-008482779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54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E49CBDAF-8A1C-FCD8-DB02-8E2B65454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53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4D546548-1346-ECF3-9989-ED63A1E7D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52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055F9DC3-A4FF-CB39-B902-D8F5197D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51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CDB73BDA-4262-D72F-4C32-294F9455C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50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2" name="Rectangle 24">
            <a:extLst>
              <a:ext uri="{FF2B5EF4-FFF2-40B4-BE49-F238E27FC236}">
                <a16:creationId xmlns:a16="http://schemas.microsoft.com/office/drawing/2014/main" id="{2DCB2A73-8229-1D07-48C1-05B86CF96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49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3" name="Rectangle 25">
            <a:extLst>
              <a:ext uri="{FF2B5EF4-FFF2-40B4-BE49-F238E27FC236}">
                <a16:creationId xmlns:a16="http://schemas.microsoft.com/office/drawing/2014/main" id="{74C98E73-C33C-E6E2-8C29-642FAE269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48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4" name="Rectangle 26">
            <a:extLst>
              <a:ext uri="{FF2B5EF4-FFF2-40B4-BE49-F238E27FC236}">
                <a16:creationId xmlns:a16="http://schemas.microsoft.com/office/drawing/2014/main" id="{30E6F32A-2D54-8169-BAAA-06915A3DA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47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7CCE9DA0-A515-DFC9-09CD-599D2142E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46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7" name="Rectangle 28">
            <a:extLst>
              <a:ext uri="{FF2B5EF4-FFF2-40B4-BE49-F238E27FC236}">
                <a16:creationId xmlns:a16="http://schemas.microsoft.com/office/drawing/2014/main" id="{EF607321-15C7-7FF3-8ABE-1A3704758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45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8" name="Rectangle 29">
            <a:extLst>
              <a:ext uri="{FF2B5EF4-FFF2-40B4-BE49-F238E27FC236}">
                <a16:creationId xmlns:a16="http://schemas.microsoft.com/office/drawing/2014/main" id="{22BA69ED-E728-7D7F-DB9B-A91BF89CA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44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9" name="Rectangle 30">
            <a:extLst>
              <a:ext uri="{FF2B5EF4-FFF2-40B4-BE49-F238E27FC236}">
                <a16:creationId xmlns:a16="http://schemas.microsoft.com/office/drawing/2014/main" id="{841886C6-DD49-6167-5DB5-22CA22F6B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43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0" name="Rectangle 31">
            <a:extLst>
              <a:ext uri="{FF2B5EF4-FFF2-40B4-BE49-F238E27FC236}">
                <a16:creationId xmlns:a16="http://schemas.microsoft.com/office/drawing/2014/main" id="{89EA5A43-889E-806B-C959-1E233D72D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42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1" name="Rectangle 32">
            <a:extLst>
              <a:ext uri="{FF2B5EF4-FFF2-40B4-BE49-F238E27FC236}">
                <a16:creationId xmlns:a16="http://schemas.microsoft.com/office/drawing/2014/main" id="{01E53A53-B9EF-EAA1-0B67-8D0707F45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41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6897FE58-30F5-8147-BB7D-99FB13A63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40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3" name="Rectangle 34">
            <a:extLst>
              <a:ext uri="{FF2B5EF4-FFF2-40B4-BE49-F238E27FC236}">
                <a16:creationId xmlns:a16="http://schemas.microsoft.com/office/drawing/2014/main" id="{0AA96EEB-7E6A-5706-49A9-5D65B2AAF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39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4" name="Rectangle 35">
            <a:extLst>
              <a:ext uri="{FF2B5EF4-FFF2-40B4-BE49-F238E27FC236}">
                <a16:creationId xmlns:a16="http://schemas.microsoft.com/office/drawing/2014/main" id="{7251A67C-38D0-E876-3972-1C20ED1F8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38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EF5758A7-80E3-68C5-088D-1B21D3635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37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8E46A19C-91AA-F6E0-7303-84C8D2247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36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7" name="Rectangle 38">
            <a:extLst>
              <a:ext uri="{FF2B5EF4-FFF2-40B4-BE49-F238E27FC236}">
                <a16:creationId xmlns:a16="http://schemas.microsoft.com/office/drawing/2014/main" id="{E1B2E792-9541-EF7B-B798-CD6D2C2B6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35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8" name="Rectangle 39">
            <a:extLst>
              <a:ext uri="{FF2B5EF4-FFF2-40B4-BE49-F238E27FC236}">
                <a16:creationId xmlns:a16="http://schemas.microsoft.com/office/drawing/2014/main" id="{AD15E545-75EE-E932-1B4C-6A6957830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34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9" name="Rectangle 40">
            <a:extLst>
              <a:ext uri="{FF2B5EF4-FFF2-40B4-BE49-F238E27FC236}">
                <a16:creationId xmlns:a16="http://schemas.microsoft.com/office/drawing/2014/main" id="{2DD51E7A-ACC8-FA92-128D-FE57468A3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33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0" name="Rectangle 41">
            <a:extLst>
              <a:ext uri="{FF2B5EF4-FFF2-40B4-BE49-F238E27FC236}">
                <a16:creationId xmlns:a16="http://schemas.microsoft.com/office/drawing/2014/main" id="{3C255574-0648-3697-4487-FC1A105F8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32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1" name="Rectangle 42">
            <a:extLst>
              <a:ext uri="{FF2B5EF4-FFF2-40B4-BE49-F238E27FC236}">
                <a16:creationId xmlns:a16="http://schemas.microsoft.com/office/drawing/2014/main" id="{B911FC42-BBEA-E0B3-3D75-F64A80992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31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2" name="Rectangle 43">
            <a:extLst>
              <a:ext uri="{FF2B5EF4-FFF2-40B4-BE49-F238E27FC236}">
                <a16:creationId xmlns:a16="http://schemas.microsoft.com/office/drawing/2014/main" id="{93009E38-DBA8-072B-F137-28E7EF0BC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30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3" name="Rectangle 44">
            <a:extLst>
              <a:ext uri="{FF2B5EF4-FFF2-40B4-BE49-F238E27FC236}">
                <a16:creationId xmlns:a16="http://schemas.microsoft.com/office/drawing/2014/main" id="{03A900C5-1D3C-1B92-5BCE-1029E7E16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29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4" name="Rectangle 45">
            <a:extLst>
              <a:ext uri="{FF2B5EF4-FFF2-40B4-BE49-F238E27FC236}">
                <a16:creationId xmlns:a16="http://schemas.microsoft.com/office/drawing/2014/main" id="{B50D1FE7-EF44-3372-D53A-C4F64C6E1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28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5" name="Rectangle 46">
            <a:extLst>
              <a:ext uri="{FF2B5EF4-FFF2-40B4-BE49-F238E27FC236}">
                <a16:creationId xmlns:a16="http://schemas.microsoft.com/office/drawing/2014/main" id="{6D571FD2-10A2-738C-5B02-A99C59E70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27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6" name="Rectangle 47">
            <a:extLst>
              <a:ext uri="{FF2B5EF4-FFF2-40B4-BE49-F238E27FC236}">
                <a16:creationId xmlns:a16="http://schemas.microsoft.com/office/drawing/2014/main" id="{84071DE1-B721-970F-BE5E-4130459E2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26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7" name="Rectangle 48">
            <a:extLst>
              <a:ext uri="{FF2B5EF4-FFF2-40B4-BE49-F238E27FC236}">
                <a16:creationId xmlns:a16="http://schemas.microsoft.com/office/drawing/2014/main" id="{2BFE6824-2265-8670-1C55-3C81D48FA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25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8" name="Rectangle 49">
            <a:extLst>
              <a:ext uri="{FF2B5EF4-FFF2-40B4-BE49-F238E27FC236}">
                <a16:creationId xmlns:a16="http://schemas.microsoft.com/office/drawing/2014/main" id="{B5F50793-452C-B40E-4920-E0A7675E7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24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9" name="Rectangle 50">
            <a:extLst>
              <a:ext uri="{FF2B5EF4-FFF2-40B4-BE49-F238E27FC236}">
                <a16:creationId xmlns:a16="http://schemas.microsoft.com/office/drawing/2014/main" id="{0A5FE906-6C64-8142-D8B4-358F2590E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23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0" name="Rectangle 51">
            <a:extLst>
              <a:ext uri="{FF2B5EF4-FFF2-40B4-BE49-F238E27FC236}">
                <a16:creationId xmlns:a16="http://schemas.microsoft.com/office/drawing/2014/main" id="{5073E944-A89B-1D03-B9A2-E06146D9A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22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1" name="Rectangle 52">
            <a:extLst>
              <a:ext uri="{FF2B5EF4-FFF2-40B4-BE49-F238E27FC236}">
                <a16:creationId xmlns:a16="http://schemas.microsoft.com/office/drawing/2014/main" id="{9A40CE54-455E-9910-B516-07CC7EE8B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21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2" name="Rectangle 53">
            <a:extLst>
              <a:ext uri="{FF2B5EF4-FFF2-40B4-BE49-F238E27FC236}">
                <a16:creationId xmlns:a16="http://schemas.microsoft.com/office/drawing/2014/main" id="{FDA26267-AA12-CCB1-665C-482376F81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20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3" name="Rectangle 54">
            <a:extLst>
              <a:ext uri="{FF2B5EF4-FFF2-40B4-BE49-F238E27FC236}">
                <a16:creationId xmlns:a16="http://schemas.microsoft.com/office/drawing/2014/main" id="{2D469A82-E279-F4FB-AE28-2B27BBE59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19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4" name="Rectangle 55">
            <a:extLst>
              <a:ext uri="{FF2B5EF4-FFF2-40B4-BE49-F238E27FC236}">
                <a16:creationId xmlns:a16="http://schemas.microsoft.com/office/drawing/2014/main" id="{B0B481A1-5222-BA51-C1C1-0B4B38F6C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18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5" name="Rectangle 56">
            <a:extLst>
              <a:ext uri="{FF2B5EF4-FFF2-40B4-BE49-F238E27FC236}">
                <a16:creationId xmlns:a16="http://schemas.microsoft.com/office/drawing/2014/main" id="{B5182F7B-5E0C-A341-45BF-E6032AA23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17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6" name="Rectangle 57">
            <a:extLst>
              <a:ext uri="{FF2B5EF4-FFF2-40B4-BE49-F238E27FC236}">
                <a16:creationId xmlns:a16="http://schemas.microsoft.com/office/drawing/2014/main" id="{A3D2731B-5D8B-C528-A9FC-353C47F0B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16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7" name="Rectangle 58">
            <a:extLst>
              <a:ext uri="{FF2B5EF4-FFF2-40B4-BE49-F238E27FC236}">
                <a16:creationId xmlns:a16="http://schemas.microsoft.com/office/drawing/2014/main" id="{90E10B11-DD9A-98F7-87DA-3BF3C1CA3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15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8" name="Rectangle 59">
            <a:extLst>
              <a:ext uri="{FF2B5EF4-FFF2-40B4-BE49-F238E27FC236}">
                <a16:creationId xmlns:a16="http://schemas.microsoft.com/office/drawing/2014/main" id="{622188AE-3D44-594E-17E6-492E8DD30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14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id="{005D8B9D-6C24-54B9-CF7E-B1BF9B841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352" y="3030669"/>
            <a:ext cx="1354855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00</a:t>
            </a: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0" name="Rectangle 60">
            <a:extLst>
              <a:ext uri="{FF2B5EF4-FFF2-40B4-BE49-F238E27FC236}">
                <a16:creationId xmlns:a16="http://schemas.microsoft.com/office/drawing/2014/main" id="{F2859792-8F42-7408-EC10-E2A5F093F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13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1" name="Rectangle 61">
            <a:extLst>
              <a:ext uri="{FF2B5EF4-FFF2-40B4-BE49-F238E27FC236}">
                <a16:creationId xmlns:a16="http://schemas.microsoft.com/office/drawing/2014/main" id="{14ECAEAE-3A2A-13E7-7975-F6A189015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12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2" name="Rectangle 62">
            <a:extLst>
              <a:ext uri="{FF2B5EF4-FFF2-40B4-BE49-F238E27FC236}">
                <a16:creationId xmlns:a16="http://schemas.microsoft.com/office/drawing/2014/main" id="{64502494-3D15-C3B1-FECC-35325F051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11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3" name="Rectangle 63">
            <a:extLst>
              <a:ext uri="{FF2B5EF4-FFF2-40B4-BE49-F238E27FC236}">
                <a16:creationId xmlns:a16="http://schemas.microsoft.com/office/drawing/2014/main" id="{F2D2BDEE-1E03-74A4-8221-B7CA0DB3A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10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4" name="Rectangle 64">
            <a:extLst>
              <a:ext uri="{FF2B5EF4-FFF2-40B4-BE49-F238E27FC236}">
                <a16:creationId xmlns:a16="http://schemas.microsoft.com/office/drawing/2014/main" id="{31725F82-CBE8-7CBB-73B9-8A47B0B30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09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5" name="Rectangle 65">
            <a:extLst>
              <a:ext uri="{FF2B5EF4-FFF2-40B4-BE49-F238E27FC236}">
                <a16:creationId xmlns:a16="http://schemas.microsoft.com/office/drawing/2014/main" id="{03AECBDF-8A65-BCF1-8139-60322A2FB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08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6" name="Rectangle 66">
            <a:extLst>
              <a:ext uri="{FF2B5EF4-FFF2-40B4-BE49-F238E27FC236}">
                <a16:creationId xmlns:a16="http://schemas.microsoft.com/office/drawing/2014/main" id="{6759F16E-C7FD-8FBF-C2AD-F7C5B8304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07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7" name="Rectangle 67">
            <a:extLst>
              <a:ext uri="{FF2B5EF4-FFF2-40B4-BE49-F238E27FC236}">
                <a16:creationId xmlns:a16="http://schemas.microsoft.com/office/drawing/2014/main" id="{F2984F3D-4213-9171-6F46-EFE767B55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06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8" name="Rectangle 68">
            <a:extLst>
              <a:ext uri="{FF2B5EF4-FFF2-40B4-BE49-F238E27FC236}">
                <a16:creationId xmlns:a16="http://schemas.microsoft.com/office/drawing/2014/main" id="{CFE16FAE-9EDF-892D-F62B-35E1A3CED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05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9" name="Rectangle 69">
            <a:extLst>
              <a:ext uri="{FF2B5EF4-FFF2-40B4-BE49-F238E27FC236}">
                <a16:creationId xmlns:a16="http://schemas.microsoft.com/office/drawing/2014/main" id="{10FC02CD-872F-451C-46CB-0DF633E1E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04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0" name="Rectangle 70">
            <a:extLst>
              <a:ext uri="{FF2B5EF4-FFF2-40B4-BE49-F238E27FC236}">
                <a16:creationId xmlns:a16="http://schemas.microsoft.com/office/drawing/2014/main" id="{95B15324-39E3-251E-F006-9E3375561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03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1" name="Rectangle 71">
            <a:extLst>
              <a:ext uri="{FF2B5EF4-FFF2-40B4-BE49-F238E27FC236}">
                <a16:creationId xmlns:a16="http://schemas.microsoft.com/office/drawing/2014/main" id="{8D994822-AD7B-97B3-F33D-2686ECDA1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02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2" name="Rectangle 72">
            <a:extLst>
              <a:ext uri="{FF2B5EF4-FFF2-40B4-BE49-F238E27FC236}">
                <a16:creationId xmlns:a16="http://schemas.microsoft.com/office/drawing/2014/main" id="{89A19D50-C3A4-E383-145E-EC8975246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01</a:t>
            </a: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3" name="Rectangle 73">
            <a:extLst>
              <a:ext uri="{FF2B5EF4-FFF2-40B4-BE49-F238E27FC236}">
                <a16:creationId xmlns:a16="http://schemas.microsoft.com/office/drawing/2014/main" id="{8A54FB08-2035-BDF0-6639-F3183A13F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00</a:t>
            </a: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4" name="Rectangle 2">
            <a:extLst>
              <a:ext uri="{FF2B5EF4-FFF2-40B4-BE49-F238E27FC236}">
                <a16:creationId xmlns:a16="http://schemas.microsoft.com/office/drawing/2014/main" id="{AEAB1653-5904-A941-F3AF-7448837C6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352" y="3030669"/>
            <a:ext cx="1354855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01</a:t>
            </a: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8" name="Rectangle 14">
            <a:extLst>
              <a:ext uri="{FF2B5EF4-FFF2-40B4-BE49-F238E27FC236}">
                <a16:creationId xmlns:a16="http://schemas.microsoft.com/office/drawing/2014/main" id="{BAF27AAE-849D-3B5A-0C58-07933CE73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59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9" name="Rectangle 15">
            <a:extLst>
              <a:ext uri="{FF2B5EF4-FFF2-40B4-BE49-F238E27FC236}">
                <a16:creationId xmlns:a16="http://schemas.microsoft.com/office/drawing/2014/main" id="{995B7BDD-DA57-B803-E1E8-28426BC9B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58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0" name="Rectangle 16">
            <a:extLst>
              <a:ext uri="{FF2B5EF4-FFF2-40B4-BE49-F238E27FC236}">
                <a16:creationId xmlns:a16="http://schemas.microsoft.com/office/drawing/2014/main" id="{710BD3F0-E3B6-05E4-580A-9DCE96D1D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57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1" name="Rectangle 17">
            <a:extLst>
              <a:ext uri="{FF2B5EF4-FFF2-40B4-BE49-F238E27FC236}">
                <a16:creationId xmlns:a16="http://schemas.microsoft.com/office/drawing/2014/main" id="{F5F3C392-8B17-603A-9C1D-894916BC4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56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2" name="Rectangle 18">
            <a:extLst>
              <a:ext uri="{FF2B5EF4-FFF2-40B4-BE49-F238E27FC236}">
                <a16:creationId xmlns:a16="http://schemas.microsoft.com/office/drawing/2014/main" id="{086751EE-136E-E509-70E2-7F5A54824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55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3" name="Rectangle 19">
            <a:extLst>
              <a:ext uri="{FF2B5EF4-FFF2-40B4-BE49-F238E27FC236}">
                <a16:creationId xmlns:a16="http://schemas.microsoft.com/office/drawing/2014/main" id="{7789B0C1-0464-8F71-936B-33291EB26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54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4" name="Rectangle 20">
            <a:extLst>
              <a:ext uri="{FF2B5EF4-FFF2-40B4-BE49-F238E27FC236}">
                <a16:creationId xmlns:a16="http://schemas.microsoft.com/office/drawing/2014/main" id="{C6B2FE51-1A24-EB36-4BF5-4799C1D5A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53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id="{4A8EFD21-205B-2257-9DA9-DD2493C5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52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6" name="Rectangle 22">
            <a:extLst>
              <a:ext uri="{FF2B5EF4-FFF2-40B4-BE49-F238E27FC236}">
                <a16:creationId xmlns:a16="http://schemas.microsoft.com/office/drawing/2014/main" id="{72A14E6E-57CE-8EDB-1AA6-A9AEE7596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51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7" name="Rectangle 23">
            <a:extLst>
              <a:ext uri="{FF2B5EF4-FFF2-40B4-BE49-F238E27FC236}">
                <a16:creationId xmlns:a16="http://schemas.microsoft.com/office/drawing/2014/main" id="{76427E24-410A-E3B4-0B51-A00DB2897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50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8" name="Rectangle 24">
            <a:extLst>
              <a:ext uri="{FF2B5EF4-FFF2-40B4-BE49-F238E27FC236}">
                <a16:creationId xmlns:a16="http://schemas.microsoft.com/office/drawing/2014/main" id="{8844BEA6-499C-1877-379A-E9CDE6B1B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49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9" name="Rectangle 25">
            <a:extLst>
              <a:ext uri="{FF2B5EF4-FFF2-40B4-BE49-F238E27FC236}">
                <a16:creationId xmlns:a16="http://schemas.microsoft.com/office/drawing/2014/main" id="{41582EAF-7290-0CBB-443E-76F9C45FC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48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0" name="Rectangle 26">
            <a:extLst>
              <a:ext uri="{FF2B5EF4-FFF2-40B4-BE49-F238E27FC236}">
                <a16:creationId xmlns:a16="http://schemas.microsoft.com/office/drawing/2014/main" id="{BD7B7776-BEA2-8A88-D671-7D98F4F78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47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1" name="Rectangle 27">
            <a:extLst>
              <a:ext uri="{FF2B5EF4-FFF2-40B4-BE49-F238E27FC236}">
                <a16:creationId xmlns:a16="http://schemas.microsoft.com/office/drawing/2014/main" id="{8A742436-299A-C9CF-8163-439FEFC07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46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2" name="Rectangle 28">
            <a:extLst>
              <a:ext uri="{FF2B5EF4-FFF2-40B4-BE49-F238E27FC236}">
                <a16:creationId xmlns:a16="http://schemas.microsoft.com/office/drawing/2014/main" id="{A9EB5890-0F57-BC30-416E-07207A4FE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45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3" name="Rectangle 29">
            <a:extLst>
              <a:ext uri="{FF2B5EF4-FFF2-40B4-BE49-F238E27FC236}">
                <a16:creationId xmlns:a16="http://schemas.microsoft.com/office/drawing/2014/main" id="{666DFA9E-4E82-3055-4527-1E3B404D1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44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4" name="Rectangle 30">
            <a:extLst>
              <a:ext uri="{FF2B5EF4-FFF2-40B4-BE49-F238E27FC236}">
                <a16:creationId xmlns:a16="http://schemas.microsoft.com/office/drawing/2014/main" id="{45F038D7-3EB5-54BF-84C5-BD0A04F12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43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5" name="Rectangle 31">
            <a:extLst>
              <a:ext uri="{FF2B5EF4-FFF2-40B4-BE49-F238E27FC236}">
                <a16:creationId xmlns:a16="http://schemas.microsoft.com/office/drawing/2014/main" id="{47519E4C-0D37-5A17-A68C-4E34B7F49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42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6" name="Rectangle 32">
            <a:extLst>
              <a:ext uri="{FF2B5EF4-FFF2-40B4-BE49-F238E27FC236}">
                <a16:creationId xmlns:a16="http://schemas.microsoft.com/office/drawing/2014/main" id="{350CC136-1CB8-3BDE-FA6A-80661A3B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41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7" name="Rectangle 33">
            <a:extLst>
              <a:ext uri="{FF2B5EF4-FFF2-40B4-BE49-F238E27FC236}">
                <a16:creationId xmlns:a16="http://schemas.microsoft.com/office/drawing/2014/main" id="{0780FEC6-BE94-55F3-F29A-63D2C96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40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8" name="Rectangle 34">
            <a:extLst>
              <a:ext uri="{FF2B5EF4-FFF2-40B4-BE49-F238E27FC236}">
                <a16:creationId xmlns:a16="http://schemas.microsoft.com/office/drawing/2014/main" id="{1A0D9883-FAA4-3C6A-28FA-D749E9784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39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9" name="Rectangle 35">
            <a:extLst>
              <a:ext uri="{FF2B5EF4-FFF2-40B4-BE49-F238E27FC236}">
                <a16:creationId xmlns:a16="http://schemas.microsoft.com/office/drawing/2014/main" id="{3EB48742-1A59-2A37-2D3B-19CF67442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38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0" name="Rectangle 36">
            <a:extLst>
              <a:ext uri="{FF2B5EF4-FFF2-40B4-BE49-F238E27FC236}">
                <a16:creationId xmlns:a16="http://schemas.microsoft.com/office/drawing/2014/main" id="{9AE54A5D-3964-E0BD-A083-8321AABF8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37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1" name="Rectangle 37">
            <a:extLst>
              <a:ext uri="{FF2B5EF4-FFF2-40B4-BE49-F238E27FC236}">
                <a16:creationId xmlns:a16="http://schemas.microsoft.com/office/drawing/2014/main" id="{D96B9EEE-C1CD-20A6-1CE6-C24C02A5E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36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2" name="Rectangle 38">
            <a:extLst>
              <a:ext uri="{FF2B5EF4-FFF2-40B4-BE49-F238E27FC236}">
                <a16:creationId xmlns:a16="http://schemas.microsoft.com/office/drawing/2014/main" id="{6644E691-1062-6915-F7D9-53D6EA94E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35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3" name="Rectangle 39">
            <a:extLst>
              <a:ext uri="{FF2B5EF4-FFF2-40B4-BE49-F238E27FC236}">
                <a16:creationId xmlns:a16="http://schemas.microsoft.com/office/drawing/2014/main" id="{0D1A6130-FD2E-946B-000B-AF887EC76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34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4" name="Rectangle 40">
            <a:extLst>
              <a:ext uri="{FF2B5EF4-FFF2-40B4-BE49-F238E27FC236}">
                <a16:creationId xmlns:a16="http://schemas.microsoft.com/office/drawing/2014/main" id="{D5AD0C8E-AC44-2078-D407-FFAC23598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33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5" name="Rectangle 41">
            <a:extLst>
              <a:ext uri="{FF2B5EF4-FFF2-40B4-BE49-F238E27FC236}">
                <a16:creationId xmlns:a16="http://schemas.microsoft.com/office/drawing/2014/main" id="{5366BC32-1D26-5848-310C-424BC7EC5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32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6" name="Rectangle 42">
            <a:extLst>
              <a:ext uri="{FF2B5EF4-FFF2-40B4-BE49-F238E27FC236}">
                <a16:creationId xmlns:a16="http://schemas.microsoft.com/office/drawing/2014/main" id="{8EC62244-64AC-2176-25F6-1D9756121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31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7" name="Rectangle 43">
            <a:extLst>
              <a:ext uri="{FF2B5EF4-FFF2-40B4-BE49-F238E27FC236}">
                <a16:creationId xmlns:a16="http://schemas.microsoft.com/office/drawing/2014/main" id="{E8F49D62-87C9-7E91-8874-8FDE361A0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30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8" name="Rectangle 44">
            <a:extLst>
              <a:ext uri="{FF2B5EF4-FFF2-40B4-BE49-F238E27FC236}">
                <a16:creationId xmlns:a16="http://schemas.microsoft.com/office/drawing/2014/main" id="{433BA047-3C51-B1A1-FAA8-8CA124D7C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29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9" name="Rectangle 45">
            <a:extLst>
              <a:ext uri="{FF2B5EF4-FFF2-40B4-BE49-F238E27FC236}">
                <a16:creationId xmlns:a16="http://schemas.microsoft.com/office/drawing/2014/main" id="{446F3412-1002-2D9C-E365-6623F1E4B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28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0" name="Rectangle 46">
            <a:extLst>
              <a:ext uri="{FF2B5EF4-FFF2-40B4-BE49-F238E27FC236}">
                <a16:creationId xmlns:a16="http://schemas.microsoft.com/office/drawing/2014/main" id="{2EC5125C-355A-A0B7-F4AD-0AFC2D015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27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1" name="Rectangle 47">
            <a:extLst>
              <a:ext uri="{FF2B5EF4-FFF2-40B4-BE49-F238E27FC236}">
                <a16:creationId xmlns:a16="http://schemas.microsoft.com/office/drawing/2014/main" id="{166808CB-5A18-899D-9654-B1BFAEFE3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26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2" name="Rectangle 48">
            <a:extLst>
              <a:ext uri="{FF2B5EF4-FFF2-40B4-BE49-F238E27FC236}">
                <a16:creationId xmlns:a16="http://schemas.microsoft.com/office/drawing/2014/main" id="{307CA13C-1943-3490-65DA-4F7DF09EA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25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3" name="Rectangle 49">
            <a:extLst>
              <a:ext uri="{FF2B5EF4-FFF2-40B4-BE49-F238E27FC236}">
                <a16:creationId xmlns:a16="http://schemas.microsoft.com/office/drawing/2014/main" id="{6CA3B09D-A5D0-7C25-09E7-036A9B94E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24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4" name="Rectangle 50">
            <a:extLst>
              <a:ext uri="{FF2B5EF4-FFF2-40B4-BE49-F238E27FC236}">
                <a16:creationId xmlns:a16="http://schemas.microsoft.com/office/drawing/2014/main" id="{F55D9DDD-BF21-EA63-C09B-7FBAEBCB0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23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5" name="Rectangle 51">
            <a:extLst>
              <a:ext uri="{FF2B5EF4-FFF2-40B4-BE49-F238E27FC236}">
                <a16:creationId xmlns:a16="http://schemas.microsoft.com/office/drawing/2014/main" id="{D18CB086-7CB4-7D0D-9434-5C9BE74C8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22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6" name="Rectangle 52">
            <a:extLst>
              <a:ext uri="{FF2B5EF4-FFF2-40B4-BE49-F238E27FC236}">
                <a16:creationId xmlns:a16="http://schemas.microsoft.com/office/drawing/2014/main" id="{7CDA4F9C-D145-32EF-E397-BF1393786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21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7" name="Rectangle 53">
            <a:extLst>
              <a:ext uri="{FF2B5EF4-FFF2-40B4-BE49-F238E27FC236}">
                <a16:creationId xmlns:a16="http://schemas.microsoft.com/office/drawing/2014/main" id="{7566B62B-BB6D-E645-9FB8-FF311D361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20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id="{A3243AF5-0A20-AE8D-EC3A-2A3131DE2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19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EC7DBCCB-BC8A-29FC-EACA-5D48635E8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18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0" name="Rectangle 56">
            <a:extLst>
              <a:ext uri="{FF2B5EF4-FFF2-40B4-BE49-F238E27FC236}">
                <a16:creationId xmlns:a16="http://schemas.microsoft.com/office/drawing/2014/main" id="{DD947FB7-C11B-367A-140F-06A87D27F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17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1" name="Rectangle 57">
            <a:extLst>
              <a:ext uri="{FF2B5EF4-FFF2-40B4-BE49-F238E27FC236}">
                <a16:creationId xmlns:a16="http://schemas.microsoft.com/office/drawing/2014/main" id="{EDB45FF7-C053-3ED6-83E8-CDC28411B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16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2" name="Rectangle 58">
            <a:extLst>
              <a:ext uri="{FF2B5EF4-FFF2-40B4-BE49-F238E27FC236}">
                <a16:creationId xmlns:a16="http://schemas.microsoft.com/office/drawing/2014/main" id="{A5E59142-0DAF-7CC2-1BE0-0DE4B65AA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15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3" name="Rectangle 59">
            <a:extLst>
              <a:ext uri="{FF2B5EF4-FFF2-40B4-BE49-F238E27FC236}">
                <a16:creationId xmlns:a16="http://schemas.microsoft.com/office/drawing/2014/main" id="{90E69784-B528-4088-CD36-56C1FA0B0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14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4" name="Rectangle 60">
            <a:extLst>
              <a:ext uri="{FF2B5EF4-FFF2-40B4-BE49-F238E27FC236}">
                <a16:creationId xmlns:a16="http://schemas.microsoft.com/office/drawing/2014/main" id="{15BD5191-407C-2BEF-FA04-183E85003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13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5" name="Rectangle 61">
            <a:extLst>
              <a:ext uri="{FF2B5EF4-FFF2-40B4-BE49-F238E27FC236}">
                <a16:creationId xmlns:a16="http://schemas.microsoft.com/office/drawing/2014/main" id="{5CC50F3A-1F4C-A614-AAD6-A2ACFC007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12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6" name="Rectangle 62">
            <a:extLst>
              <a:ext uri="{FF2B5EF4-FFF2-40B4-BE49-F238E27FC236}">
                <a16:creationId xmlns:a16="http://schemas.microsoft.com/office/drawing/2014/main" id="{81A2EB44-C35C-95CD-4B66-38C645369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11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7" name="Rectangle 63">
            <a:extLst>
              <a:ext uri="{FF2B5EF4-FFF2-40B4-BE49-F238E27FC236}">
                <a16:creationId xmlns:a16="http://schemas.microsoft.com/office/drawing/2014/main" id="{27A0C957-E988-652D-2AF7-F25EB95A5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10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8" name="Rectangle 64">
            <a:extLst>
              <a:ext uri="{FF2B5EF4-FFF2-40B4-BE49-F238E27FC236}">
                <a16:creationId xmlns:a16="http://schemas.microsoft.com/office/drawing/2014/main" id="{977368C3-19E2-A03F-4564-D1C0D43EA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09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9" name="Rectangle 65">
            <a:extLst>
              <a:ext uri="{FF2B5EF4-FFF2-40B4-BE49-F238E27FC236}">
                <a16:creationId xmlns:a16="http://schemas.microsoft.com/office/drawing/2014/main" id="{64D8B740-588D-1932-24DF-98767729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08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0" name="Rectangle 66">
            <a:extLst>
              <a:ext uri="{FF2B5EF4-FFF2-40B4-BE49-F238E27FC236}">
                <a16:creationId xmlns:a16="http://schemas.microsoft.com/office/drawing/2014/main" id="{85DB3855-0D7E-B7B1-BB35-06AFE0D78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07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1" name="Rectangle 67">
            <a:extLst>
              <a:ext uri="{FF2B5EF4-FFF2-40B4-BE49-F238E27FC236}">
                <a16:creationId xmlns:a16="http://schemas.microsoft.com/office/drawing/2014/main" id="{EC613ECD-893A-296D-A561-3FC3D3589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06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2" name="Rectangle 68">
            <a:extLst>
              <a:ext uri="{FF2B5EF4-FFF2-40B4-BE49-F238E27FC236}">
                <a16:creationId xmlns:a16="http://schemas.microsoft.com/office/drawing/2014/main" id="{390907C7-6E74-6E05-735C-7AC01CF26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05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3" name="Rectangle 69">
            <a:extLst>
              <a:ext uri="{FF2B5EF4-FFF2-40B4-BE49-F238E27FC236}">
                <a16:creationId xmlns:a16="http://schemas.microsoft.com/office/drawing/2014/main" id="{EDC197DB-07A9-11AD-59EA-AA4F2A8EE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04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4" name="Rectangle 70">
            <a:extLst>
              <a:ext uri="{FF2B5EF4-FFF2-40B4-BE49-F238E27FC236}">
                <a16:creationId xmlns:a16="http://schemas.microsoft.com/office/drawing/2014/main" id="{3C2A963F-7074-4932-7523-8CA929842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03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5" name="Rectangle 71">
            <a:extLst>
              <a:ext uri="{FF2B5EF4-FFF2-40B4-BE49-F238E27FC236}">
                <a16:creationId xmlns:a16="http://schemas.microsoft.com/office/drawing/2014/main" id="{3E23DD4B-C604-FF8A-5EEE-E25545B5E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02</a:t>
            </a: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6" name="Rectangle 72">
            <a:extLst>
              <a:ext uri="{FF2B5EF4-FFF2-40B4-BE49-F238E27FC236}">
                <a16:creationId xmlns:a16="http://schemas.microsoft.com/office/drawing/2014/main" id="{5CE9847E-DD80-A7DD-728E-8A8B33826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01</a:t>
            </a: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7" name="Rectangle 73">
            <a:extLst>
              <a:ext uri="{FF2B5EF4-FFF2-40B4-BE49-F238E27FC236}">
                <a16:creationId xmlns:a16="http://schemas.microsoft.com/office/drawing/2014/main" id="{FB08FCAD-27B7-51F2-66EA-211D0FBA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648" y="3030669"/>
            <a:ext cx="1806473" cy="1238190"/>
          </a:xfrm>
          <a:prstGeom prst="rect">
            <a:avLst/>
          </a:prstGeom>
          <a:solidFill>
            <a:srgbClr val="0048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00</a:t>
            </a: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CF05C57-EB52-5D22-4EE5-FCE888DA0329}"/>
              </a:ext>
            </a:extLst>
          </p:cNvPr>
          <p:cNvSpPr txBox="1"/>
          <p:nvPr/>
        </p:nvSpPr>
        <p:spPr>
          <a:xfrm>
            <a:off x="5877974" y="3215863"/>
            <a:ext cx="320922" cy="769441"/>
          </a:xfrm>
          <a:prstGeom prst="rect">
            <a:avLst/>
          </a:prstGeom>
          <a:solidFill>
            <a:srgbClr val="00489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DE352532-1906-C5B9-5FC5-11B9DD508B2C}"/>
              </a:ext>
            </a:extLst>
          </p:cNvPr>
          <p:cNvSpPr/>
          <p:nvPr/>
        </p:nvSpPr>
        <p:spPr>
          <a:xfrm>
            <a:off x="4054647" y="2874260"/>
            <a:ext cx="2737975" cy="1551008"/>
          </a:xfrm>
          <a:custGeom>
            <a:avLst/>
            <a:gdLst>
              <a:gd name="connsiteX0" fmla="*/ 172720 w 2737975"/>
              <a:gd name="connsiteY0" fmla="*/ 0 h 1551008"/>
              <a:gd name="connsiteX1" fmla="*/ 2737975 w 2737975"/>
              <a:gd name="connsiteY1" fmla="*/ 0 h 1551008"/>
              <a:gd name="connsiteX2" fmla="*/ 1838390 w 2737975"/>
              <a:gd name="connsiteY2" fmla="*/ 1551008 h 1551008"/>
              <a:gd name="connsiteX3" fmla="*/ 172720 w 2737975"/>
              <a:gd name="connsiteY3" fmla="*/ 1551008 h 1551008"/>
              <a:gd name="connsiteX4" fmla="*/ 0 w 2737975"/>
              <a:gd name="connsiteY4" fmla="*/ 1378288 h 1551008"/>
              <a:gd name="connsiteX5" fmla="*/ 0 w 2737975"/>
              <a:gd name="connsiteY5" fmla="*/ 172720 h 1551008"/>
              <a:gd name="connsiteX6" fmla="*/ 172720 w 2737975"/>
              <a:gd name="connsiteY6" fmla="*/ 0 h 15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7975" h="1551008">
                <a:moveTo>
                  <a:pt x="172720" y="0"/>
                </a:moveTo>
                <a:lnTo>
                  <a:pt x="2737975" y="0"/>
                </a:lnTo>
                <a:lnTo>
                  <a:pt x="1838390" y="1551008"/>
                </a:lnTo>
                <a:lnTo>
                  <a:pt x="172720" y="1551008"/>
                </a:lnTo>
                <a:cubicBezTo>
                  <a:pt x="77329" y="1551008"/>
                  <a:pt x="0" y="1473679"/>
                  <a:pt x="0" y="1378288"/>
                </a:cubicBezTo>
                <a:lnTo>
                  <a:pt x="0" y="172720"/>
                </a:lnTo>
                <a:cubicBezTo>
                  <a:pt x="0" y="77329"/>
                  <a:pt x="77329" y="0"/>
                  <a:pt x="17272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33000"/>
                </a:schemeClr>
              </a:gs>
              <a:gs pos="100000">
                <a:schemeClr val="bg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4" name="Rectangle: Top Corners Rounded 183">
            <a:extLst>
              <a:ext uri="{FF2B5EF4-FFF2-40B4-BE49-F238E27FC236}">
                <a16:creationId xmlns:a16="http://schemas.microsoft.com/office/drawing/2014/main" id="{1875774B-FCB6-5FF9-85CB-9185690325AF}"/>
              </a:ext>
            </a:extLst>
          </p:cNvPr>
          <p:cNvSpPr/>
          <p:nvPr/>
        </p:nvSpPr>
        <p:spPr>
          <a:xfrm>
            <a:off x="5233686" y="2526307"/>
            <a:ext cx="1724628" cy="32409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B2E67-5B9A-3091-8F02-AF24769F1210}"/>
              </a:ext>
            </a:extLst>
          </p:cNvPr>
          <p:cNvSpPr txBox="1"/>
          <p:nvPr/>
        </p:nvSpPr>
        <p:spPr>
          <a:xfrm>
            <a:off x="1602154" y="1303999"/>
            <a:ext cx="109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891"/>
                </a:solidFill>
              </a:rPr>
              <a:t>Thank you for joining the CBO Application Webinar. </a:t>
            </a:r>
          </a:p>
          <a:p>
            <a:pPr algn="ctr"/>
            <a:r>
              <a:rPr lang="en-US" sz="2800" b="1" dirty="0">
                <a:solidFill>
                  <a:srgbClr val="004891"/>
                </a:solidFill>
              </a:rPr>
              <a:t>We will be starting in:</a:t>
            </a:r>
          </a:p>
        </p:txBody>
      </p:sp>
    </p:spTree>
    <p:extLst>
      <p:ext uri="{BB962C8B-B14F-4D97-AF65-F5344CB8AC3E}">
        <p14:creationId xmlns:p14="http://schemas.microsoft.com/office/powerpoint/2010/main" val="15383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92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2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12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22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32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42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2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62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2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82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2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2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12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22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32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42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2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2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2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2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92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2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12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22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32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42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52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2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72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82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92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2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12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22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32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42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2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62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2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82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2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2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12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22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32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42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52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62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72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82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92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2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12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2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32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42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52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62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72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4" grpId="0" animBg="1"/>
      <p:bldP spid="15" grpId="0" animBg="1"/>
      <p:bldP spid="18" grpId="0" animBg="1"/>
      <p:bldP spid="20" grpId="0" animBg="1"/>
      <p:bldP spid="21" grpId="0" animBg="1"/>
      <p:bldP spid="28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uiExpand="1" build="allAtOnce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1AA48-C27C-7317-B701-B56B69D9F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900">
                <a:latin typeface="Arial Black"/>
              </a:rPr>
              <a:t>Data Security Obligation for CBOs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E3ADBA-9E2B-4924-6E69-D1479B29C08B}"/>
              </a:ext>
            </a:extLst>
          </p:cNvPr>
          <p:cNvSpPr txBox="1">
            <a:spLocks/>
          </p:cNvSpPr>
          <p:nvPr/>
        </p:nvSpPr>
        <p:spPr>
          <a:xfrm>
            <a:off x="1040582" y="4594667"/>
            <a:ext cx="11095469" cy="1123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Michael </a:t>
            </a:r>
            <a:r>
              <a:rPr lang="en-US" sz="240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Andrijich</a:t>
            </a:r>
            <a:r>
              <a:rPr lang="en-US" sz="24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, Grants Management Unit Manager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en-US" sz="24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740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Grantee Responsibilities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816D5-2AA8-474A-A35B-F58D9A8A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51" y="1213508"/>
            <a:ext cx="11095469" cy="44612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Community Based Organizations (Grantee) is obligated to protect  unauthorized disclosure of any Personal, Sensitive and Confidential Information. 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Please refer to Exhibit A - Privacy and Information Security- in your Grant Agreement for further details about: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Definitions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Grantee Responsibilities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Safeguards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Breach and Recovery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HCAI Information Security Office Contact (ISO)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endParaRPr lang="en-US" sz="2000" b="1"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endParaRPr lang="en-US" sz="2400" b="1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1251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1AA48-C27C-7317-B701-B56B69D9F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900">
                <a:latin typeface="Arial Black"/>
              </a:rPr>
              <a:t>Application Data Uses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E3ADBA-9E2B-4924-6E69-D1479B29C08B}"/>
              </a:ext>
            </a:extLst>
          </p:cNvPr>
          <p:cNvSpPr txBox="1">
            <a:spLocks/>
          </p:cNvSpPr>
          <p:nvPr/>
        </p:nvSpPr>
        <p:spPr>
          <a:xfrm>
            <a:off x="1040582" y="4594667"/>
            <a:ext cx="11095469" cy="1123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Andre Haynes, Research Data Analyst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en-US" sz="24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15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Shared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816D5-2AA8-474A-A35B-F58D9A8A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51" y="1213508"/>
            <a:ext cx="11095469" cy="44612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HCAI will share the following individual information with the Grantee: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Contact Information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Employment Experience and Career Goals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Educational History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Current or Planned Enrollment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Languages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endParaRPr lang="en-US" sz="2400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5178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Demographic Data Disclosure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816D5-2AA8-474A-A35B-F58D9A8A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51" y="1213508"/>
            <a:ext cx="11095469" cy="44612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HCAI will not share individual applicant demographic information with the Grantee or any third party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HCAI will remove all demographic data and payment processing information from the information shared with the employer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HCAI will only disclose demographic information collected in response to application questions in aggregate reporting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Collection of demographic data will help HCAI evaluate the effectiveness in recruiting and retaining a diverse and culturally competent workforce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endParaRPr lang="en-US" sz="2400">
              <a:solidFill>
                <a:srgbClr val="000000"/>
              </a:solidFill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endParaRPr lang="en-US" sz="2400">
              <a:solidFill>
                <a:srgbClr val="000000"/>
              </a:solidFill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endParaRPr lang="en-US" sz="2400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72808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Demographic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816D5-2AA8-474A-A35B-F58D9A8A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51" y="1213508"/>
            <a:ext cx="11095469" cy="44612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HCAI will collect the following demographic and license information which will be used for program evaluation and reporting purposes.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Race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Ethnicity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Date of Birth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Sexual Orientation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Gender Identity</a:t>
            </a:r>
            <a:endParaRPr lang="en-US" sz="2000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8577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Past Awardee Verification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816D5-2AA8-474A-A35B-F58D9A8A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51" y="1213508"/>
            <a:ext cx="11095469" cy="44612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cs typeface="Arial"/>
              </a:rPr>
              <a:t>HCAI will ask the awardee (employee) to provide the following information to verify if the applicant is a past recipient of HCAI awards*: </a:t>
            </a:r>
            <a:endParaRPr lang="en-US">
              <a:cs typeface="Arial" panose="020B0604020202020204"/>
            </a:endParaRP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Date of Birth 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Driver’s License Number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Other applicable license, registration, or certificate numbers including NPI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endParaRPr lang="en-US" sz="2400">
              <a:solidFill>
                <a:srgbClr val="000000"/>
              </a:solidFill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rgbClr val="000000"/>
                </a:solidFill>
                <a:cs typeface="Arial"/>
              </a:rPr>
              <a:t>*HCAI will NOT share information about the applicant's previous HCAI awards with the Grantee (Employer)</a:t>
            </a:r>
            <a:endParaRPr lang="en-US" sz="1600" b="1">
              <a:cs typeface="Arial" panose="020B0604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7884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1AA48-C27C-7317-B701-B56B69D9F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900">
                <a:latin typeface="Arial Black"/>
              </a:rPr>
              <a:t>Secure File Transfer Process (SFT)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E3ADBA-9E2B-4924-6E69-D1479B29C08B}"/>
              </a:ext>
            </a:extLst>
          </p:cNvPr>
          <p:cNvSpPr txBox="1">
            <a:spLocks/>
          </p:cNvSpPr>
          <p:nvPr/>
        </p:nvSpPr>
        <p:spPr>
          <a:xfrm>
            <a:off x="1040582" y="4594667"/>
            <a:ext cx="11095469" cy="1123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Andre Haynes, Research Data Analyst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en-US" sz="24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063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SFT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816D5-2AA8-474A-A35B-F58D9A8A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51" y="1213508"/>
            <a:ext cx="11095469" cy="44612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HCAI will download the employee application (survey) data file to verify and validate the applicant data.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HCAI will transfer the applicants’ data to the Grantee and provide two encrypted emails: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The first encrypted email is a secured link to the SFT portal.</a:t>
            </a:r>
          </a:p>
          <a:p>
            <a:pPr marL="914400" lvl="1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000">
                <a:solidFill>
                  <a:srgbClr val="000000"/>
                </a:solidFill>
                <a:cs typeface="Arial"/>
              </a:rPr>
              <a:t>The second encrypted email is a password to access the SFT portal.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CBO (employer) can download the applicant data and make award decisions.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endParaRPr lang="en-US" sz="2400">
              <a:solidFill>
                <a:srgbClr val="000000"/>
              </a:solidFill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endParaRPr lang="en-US" sz="2400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758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1AA48-C27C-7317-B701-B56B69D9F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900">
                <a:latin typeface="Arial Black"/>
              </a:rPr>
              <a:t>CBO Awardee Reporting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E3ADBA-9E2B-4924-6E69-D1479B29C08B}"/>
              </a:ext>
            </a:extLst>
          </p:cNvPr>
          <p:cNvSpPr txBox="1">
            <a:spLocks/>
          </p:cNvSpPr>
          <p:nvPr/>
        </p:nvSpPr>
        <p:spPr>
          <a:xfrm>
            <a:off x="1040582" y="4594667"/>
            <a:ext cx="11095469" cy="1123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Michael </a:t>
            </a:r>
            <a:r>
              <a:rPr lang="en-US" sz="240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Andrijich</a:t>
            </a:r>
            <a:r>
              <a:rPr lang="en-US" sz="24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, Grants Management Unit Manager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en-US" sz="24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27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55931-6496-D3CA-2124-19C6DF845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336" y="1932308"/>
            <a:ext cx="10363200" cy="3572932"/>
          </a:xfrm>
        </p:spPr>
        <p:txBody>
          <a:bodyPr>
            <a:noAutofit/>
          </a:bodyPr>
          <a:lstStyle/>
          <a:p>
            <a:br>
              <a:rPr lang="en-US" sz="4800">
                <a:ea typeface="+mj-lt"/>
                <a:cs typeface="+mj-lt"/>
              </a:rPr>
            </a:br>
            <a:br>
              <a:rPr lang="en-US" sz="4800">
                <a:ea typeface="+mj-lt"/>
                <a:cs typeface="+mj-lt"/>
              </a:rPr>
            </a:br>
            <a:br>
              <a:rPr lang="en-US" sz="4800">
                <a:ea typeface="+mj-lt"/>
                <a:cs typeface="+mj-lt"/>
              </a:rPr>
            </a:br>
            <a:br>
              <a:rPr lang="en-US" sz="4800">
                <a:ea typeface="+mj-lt"/>
                <a:cs typeface="+mj-lt"/>
              </a:rPr>
            </a:br>
            <a:r>
              <a:rPr lang="en-US" sz="4800">
                <a:ea typeface="+mj-lt"/>
                <a:cs typeface="+mj-lt"/>
              </a:rPr>
              <a:t>Community Based Organization</a:t>
            </a:r>
            <a:br>
              <a:rPr lang="en-US" sz="4800">
                <a:ea typeface="+mj-lt"/>
                <a:cs typeface="+mj-lt"/>
              </a:rPr>
            </a:br>
            <a:r>
              <a:rPr lang="en-US" sz="4800">
                <a:ea typeface="+mj-lt"/>
                <a:cs typeface="+mj-lt"/>
              </a:rPr>
              <a:t>Behavioral Health Workforce:</a:t>
            </a:r>
            <a:br>
              <a:rPr lang="en-US" sz="4800">
                <a:ea typeface="+mj-lt"/>
                <a:cs typeface="+mj-lt"/>
              </a:rPr>
            </a:br>
            <a:br>
              <a:rPr lang="en-US" sz="4800">
                <a:ea typeface="+mj-lt"/>
                <a:cs typeface="+mj-lt"/>
              </a:rPr>
            </a:br>
            <a:r>
              <a:rPr lang="en-US" sz="4800">
                <a:ea typeface="+mj-lt"/>
                <a:cs typeface="+mj-lt"/>
              </a:rPr>
              <a:t>Online Application Information Guide</a:t>
            </a:r>
            <a:endParaRPr lang="en-US" sz="4800"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BE4BE-7C4B-CF79-37B5-A4092BCC3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53433"/>
            <a:ext cx="9144000" cy="4277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September 14, 2023 </a:t>
            </a:r>
          </a:p>
        </p:txBody>
      </p:sp>
    </p:spTree>
    <p:extLst>
      <p:ext uri="{BB962C8B-B14F-4D97-AF65-F5344CB8AC3E}">
        <p14:creationId xmlns:p14="http://schemas.microsoft.com/office/powerpoint/2010/main" val="3748248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CBO (Grantee) Reporting Requirements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816D5-2AA8-474A-A35B-F58D9A8A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51" y="1213508"/>
            <a:ext cx="11095469" cy="44612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Once CBO makes their award selection, the CBO's will send their award selections for loan repayment, scholarships, and stipends via a Secure File Transfer (SFT) process.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For recruitment and retention awards, HCAI will send an Excel spreadsheet for CBOs to indicate those awards back to HCAI.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CBOs will be required to report on all award types annually.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Payments will be made in arrears annually upon completion of the annual report.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07150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1AA48-C27C-7317-B701-B56B69D9F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900">
                <a:latin typeface="Arial Black"/>
              </a:rPr>
              <a:t>Online Application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E3ADBA-9E2B-4924-6E69-D1479B29C08B}"/>
              </a:ext>
            </a:extLst>
          </p:cNvPr>
          <p:cNvSpPr txBox="1">
            <a:spLocks/>
          </p:cNvSpPr>
          <p:nvPr/>
        </p:nvSpPr>
        <p:spPr>
          <a:xfrm>
            <a:off x="1040582" y="4594667"/>
            <a:ext cx="11095469" cy="1123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Andre Haynes, Research Data Analyst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en-US" sz="24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454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About this section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816D5-2AA8-474A-A35B-F58D9A8A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51" y="1213508"/>
            <a:ext cx="10508641" cy="44612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This section will show you, step-by-step, on how to complete the Community Based Organization Behavioral Health Workforce online application</a:t>
            </a:r>
            <a:endParaRPr lang="en-US"/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Please note that the application link is sent directly to the Grantee (Employer) for distribution to their employees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endParaRPr lang="en-US" sz="2400"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endParaRPr lang="en-US" sz="2400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84318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Begin the Application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B7BDF5-33D5-AC01-366D-EF95F63332A9}"/>
              </a:ext>
            </a:extLst>
          </p:cNvPr>
          <p:cNvGrpSpPr/>
          <p:nvPr/>
        </p:nvGrpSpPr>
        <p:grpSpPr>
          <a:xfrm>
            <a:off x="1838375" y="1211370"/>
            <a:ext cx="8515844" cy="4436449"/>
            <a:chOff x="1610651" y="1193853"/>
            <a:chExt cx="8515844" cy="4436449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129D7176-DE3C-8CC7-9AC9-4861A627CD71}"/>
                </a:ext>
              </a:extLst>
            </p:cNvPr>
            <p:cNvSpPr txBox="1">
              <a:spLocks/>
            </p:cNvSpPr>
            <p:nvPr/>
          </p:nvSpPr>
          <p:spPr>
            <a:xfrm>
              <a:off x="1610651" y="1712111"/>
              <a:ext cx="4147391" cy="37909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Scroll to the bottom of the home page to begin the application.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Select          to continue to the next page to complete the application. </a:t>
              </a:r>
            </a:p>
            <a:p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3E3309-8C0A-6CE5-12FA-CB5E4AF0C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2885" y="1193853"/>
              <a:ext cx="4433610" cy="443644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D624F4-7BEE-918E-5D43-6A5B968AC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5273" y="2708602"/>
              <a:ext cx="664331" cy="440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9729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Contact Info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525BF6-BBBE-3284-B530-0085A0D5F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099" y="1843143"/>
            <a:ext cx="4207846" cy="3790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000">
                <a:latin typeface="Arial"/>
                <a:cs typeface="Arial"/>
              </a:rPr>
              <a:t>Please provide contact information</a:t>
            </a:r>
            <a:endParaRPr lang="en-US"/>
          </a:p>
          <a:p>
            <a:pPr marL="342900" indent="-342900"/>
            <a:r>
              <a:rPr lang="en-US" sz="2000">
                <a:latin typeface="Arial"/>
                <a:cs typeface="Arial"/>
              </a:rPr>
              <a:t>Click          to continue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A1C55-D157-5FF4-7CC6-A05BDDC2B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77" r="11526"/>
          <a:stretch/>
        </p:blipFill>
        <p:spPr>
          <a:xfrm>
            <a:off x="5794137" y="1030697"/>
            <a:ext cx="3687196" cy="3537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5AEDE3-4906-827F-12C4-3126A5AC2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962" y="2445843"/>
            <a:ext cx="664331" cy="4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60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Address 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87BE9-B592-CEE2-0DE5-C53E69BC3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481" y="1170627"/>
            <a:ext cx="4023308" cy="423025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6BF3B-BC9B-AE13-56E9-28527207234C}"/>
              </a:ext>
            </a:extLst>
          </p:cNvPr>
          <p:cNvSpPr txBox="1">
            <a:spLocks/>
          </p:cNvSpPr>
          <p:nvPr/>
        </p:nvSpPr>
        <p:spPr>
          <a:xfrm>
            <a:off x="1124081" y="1965764"/>
            <a:ext cx="4768663" cy="3790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000">
                <a:latin typeface="Arial"/>
                <a:cs typeface="Arial"/>
              </a:rPr>
              <a:t>Please provide current address</a:t>
            </a:r>
            <a:endParaRPr lang="en-US"/>
          </a:p>
          <a:p>
            <a:pPr marL="342900" indent="-342900"/>
            <a:r>
              <a:rPr lang="en-US" sz="2000">
                <a:cs typeface="Arial"/>
              </a:rPr>
              <a:t>Click          to continue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AC4AD6-ED45-9CCE-7F4A-E3E0DEB10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479" y="2296947"/>
            <a:ext cx="664331" cy="4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27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Grantee Offered Programs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E1C8AF-7D83-87BB-8B7C-446C69823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8" r="4548"/>
          <a:stretch/>
        </p:blipFill>
        <p:spPr>
          <a:xfrm>
            <a:off x="5586562" y="1242195"/>
            <a:ext cx="4819678" cy="31970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BF4D63-D7CD-91E1-710F-A59B0633E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981" y="1864988"/>
            <a:ext cx="4174435" cy="33468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sz="2000">
                <a:latin typeface="Arial"/>
                <a:cs typeface="Arial"/>
              </a:rPr>
              <a:t>Select the program you would like to apply for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/>
            <a:r>
              <a:rPr lang="en-US" sz="1600">
                <a:latin typeface="Arial"/>
                <a:cs typeface="Arial"/>
              </a:rPr>
              <a:t>Only programs offered to the Grantee will be displayed</a:t>
            </a:r>
          </a:p>
          <a:p>
            <a:pPr marL="342900" indent="-342900"/>
            <a:r>
              <a:rPr lang="en-US" sz="2000">
                <a:latin typeface="Arial"/>
                <a:cs typeface="Arial"/>
              </a:rPr>
              <a:t>Click          to continue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F6032-A4B1-EC29-56EA-94D7ADB31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016" y="4561817"/>
            <a:ext cx="664331" cy="4406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A4D18E-4587-A4AD-D2CF-8ABC716C0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80" y="2962602"/>
            <a:ext cx="664331" cy="4406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711AEF-F339-38CB-A769-09B2919E8E12}"/>
              </a:ext>
            </a:extLst>
          </p:cNvPr>
          <p:cNvSpPr txBox="1"/>
          <p:nvPr/>
        </p:nvSpPr>
        <p:spPr>
          <a:xfrm>
            <a:off x="1307691" y="4750132"/>
            <a:ext cx="706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*If your employer is offering more than one type of award and you believe you may be eligible for more than one type of award, you may apply for multiple awards.</a:t>
            </a:r>
          </a:p>
        </p:txBody>
      </p:sp>
    </p:spTree>
    <p:extLst>
      <p:ext uri="{BB962C8B-B14F-4D97-AF65-F5344CB8AC3E}">
        <p14:creationId xmlns:p14="http://schemas.microsoft.com/office/powerpoint/2010/main" val="2831624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Employer Name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8447AE-3588-078A-E1DC-EF5F35CD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73" y="1413971"/>
            <a:ext cx="7752090" cy="3790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Please select the Community Based Organization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(employer name) </a:t>
            </a:r>
          </a:p>
          <a:p>
            <a:r>
              <a:rPr lang="en-US" sz="2000">
                <a:latin typeface="Arial"/>
                <a:cs typeface="Arial"/>
              </a:rPr>
              <a:t>Click the down arrow to display CBO organization list</a:t>
            </a:r>
          </a:p>
          <a:p>
            <a:r>
              <a:rPr lang="en-US" sz="2000">
                <a:cs typeface="Arial"/>
              </a:rPr>
              <a:t>Select organization</a:t>
            </a:r>
          </a:p>
          <a:p>
            <a:r>
              <a:rPr lang="en-US" sz="2000">
                <a:cs typeface="Arial"/>
              </a:rPr>
              <a:t>Click          to continue</a:t>
            </a:r>
            <a:endParaRPr lang="en-US"/>
          </a:p>
          <a:p>
            <a:endParaRPr lang="en-US">
              <a:cs typeface="Arial" panose="020B060402020202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BD3AC4-161A-7B34-69EF-6E344185C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434" y="3112364"/>
            <a:ext cx="4980078" cy="174626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2C77AB6-4326-D3B2-DB02-B68C37FF5E27}"/>
              </a:ext>
            </a:extLst>
          </p:cNvPr>
          <p:cNvSpPr/>
          <p:nvPr/>
        </p:nvSpPr>
        <p:spPr>
          <a:xfrm>
            <a:off x="6995760" y="4042508"/>
            <a:ext cx="426972" cy="4412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EABF85-9D95-78AF-BFE3-3F226834D45E}"/>
              </a:ext>
            </a:extLst>
          </p:cNvPr>
          <p:cNvCxnSpPr/>
          <p:nvPr/>
        </p:nvCxnSpPr>
        <p:spPr>
          <a:xfrm flipH="1">
            <a:off x="7432546" y="3642814"/>
            <a:ext cx="468536" cy="4836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10503C9-158B-670B-9ED7-925F0F2F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100" y="4863223"/>
            <a:ext cx="664331" cy="4406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B55120-38AB-3E7E-BA89-BB1060788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515" y="2542188"/>
            <a:ext cx="664331" cy="4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2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Current Profession (1/2)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6D2434-FF9F-7413-4E84-D092A78C8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914" y="1531158"/>
            <a:ext cx="4328758" cy="3790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000">
                <a:latin typeface="Arial"/>
                <a:cs typeface="Arial"/>
              </a:rPr>
              <a:t>Please select current profession from the listed options*</a:t>
            </a:r>
            <a:endParaRPr lang="en-US" sz="2000"/>
          </a:p>
          <a:p>
            <a:pPr marL="342900" indent="-342900"/>
            <a:r>
              <a:rPr lang="en-US" sz="2000">
                <a:cs typeface="Arial"/>
              </a:rPr>
              <a:t>Click          to continue</a:t>
            </a:r>
          </a:p>
          <a:p>
            <a:endParaRPr lang="en-US" sz="2000"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7D038E-1BF7-4F35-4F9E-77FE318F0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832" y="851729"/>
            <a:ext cx="4054250" cy="41080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FA5FD3-7D9C-C5F4-03DA-C53D45F57D2B}"/>
              </a:ext>
            </a:extLst>
          </p:cNvPr>
          <p:cNvSpPr txBox="1"/>
          <p:nvPr/>
        </p:nvSpPr>
        <p:spPr>
          <a:xfrm>
            <a:off x="5503159" y="5412483"/>
            <a:ext cx="3740727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*List of all profession options are not displayed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19ECAC-BDFB-3547-2DC8-28D906C68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881" y="4961635"/>
            <a:ext cx="664331" cy="4406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1E9756-7F03-AD1C-3953-2A6F575A8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121" y="2132600"/>
            <a:ext cx="664331" cy="4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45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Current Profession (2/2)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65104F-A1CF-6D5D-1B52-66232998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520" y="1538603"/>
            <a:ext cx="4744395" cy="3790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2000">
                <a:latin typeface="Arial" panose="020B0604020202020204"/>
              </a:rPr>
              <a:t>Please enter length of time, years &amp; months working in current profession</a:t>
            </a:r>
          </a:p>
          <a:p>
            <a:pPr>
              <a:defRPr/>
            </a:pPr>
            <a:r>
              <a:rPr lang="en-US" sz="2000">
                <a:latin typeface="Arial" panose="020B0604020202020204"/>
              </a:rPr>
              <a:t>Select percent of time serving children and youth</a:t>
            </a:r>
            <a:endParaRPr lang="en-US" sz="2000">
              <a:latin typeface="Arial" panose="020B0604020202020204"/>
              <a:cs typeface="Arial"/>
            </a:endParaRPr>
          </a:p>
          <a:p>
            <a:r>
              <a:rPr lang="en-US" sz="2000">
                <a:cs typeface="Arial"/>
              </a:rPr>
              <a:t>Click          to continue</a:t>
            </a:r>
          </a:p>
          <a:p>
            <a:endParaRPr lang="en-US" sz="2000"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1E9CCA-E166-6704-0AD6-39AF578A9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799" y="547326"/>
            <a:ext cx="3348435" cy="5065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50C751-B85C-E5BF-AEF1-B930E3E5C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786" y="5320901"/>
            <a:ext cx="664331" cy="4406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AA58D5-C124-75C3-BF94-76200B504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923" y="2807176"/>
            <a:ext cx="664331" cy="4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0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Agenda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76FFC8-86F2-5B95-AD35-CA1CE64A4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04335"/>
              </p:ext>
            </p:extLst>
          </p:nvPr>
        </p:nvGraphicFramePr>
        <p:xfrm>
          <a:off x="599767" y="1347608"/>
          <a:ext cx="10717161" cy="394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0132">
                  <a:extLst>
                    <a:ext uri="{9D8B030D-6E8A-4147-A177-3AD203B41FA5}">
                      <a16:colId xmlns:a16="http://schemas.microsoft.com/office/drawing/2014/main" val="3945810925"/>
                    </a:ext>
                  </a:extLst>
                </a:gridCol>
                <a:gridCol w="5727029">
                  <a:extLst>
                    <a:ext uri="{9D8B030D-6E8A-4147-A177-3AD203B41FA5}">
                      <a16:colId xmlns:a16="http://schemas.microsoft.com/office/drawing/2014/main" val="4006535157"/>
                    </a:ext>
                  </a:extLst>
                </a:gridCol>
              </a:tblGrid>
              <a:tr h="365609">
                <a:tc>
                  <a:txBody>
                    <a:bodyPr/>
                    <a:lstStyle/>
                    <a:p>
                      <a:pPr fontAlgn="base"/>
                      <a:r>
                        <a:rPr lang="en-US" sz="1700">
                          <a:effectLst/>
                        </a:rPr>
                        <a:t>Topic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700">
                          <a:effectLst/>
                        </a:rPr>
                        <a:t>Presenter</a:t>
                      </a:r>
                      <a:endParaRPr lang="en-US" sz="10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32743239"/>
                  </a:ext>
                </a:extLst>
              </a:tr>
              <a:tr h="3974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Purpose of the CBO Central Application</a:t>
                      </a:r>
                      <a:endParaRPr lang="en-US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Michael Andrijich, Grants Management Unit Manager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6751220"/>
                  </a:ext>
                </a:extLst>
              </a:tr>
              <a:tr h="4132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Security Obligation for CBOs</a:t>
                      </a:r>
                      <a:endParaRPr lang="en-US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Michael </a:t>
                      </a:r>
                      <a:r>
                        <a:rPr lang="en-US" sz="15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Andrijich</a:t>
                      </a: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Grants Management Unit Manager</a:t>
                      </a:r>
                      <a:endParaRPr lang="en-US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5921275"/>
                  </a:ext>
                </a:extLst>
              </a:tr>
              <a:tr h="4609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Application Data Uses</a:t>
                      </a:r>
                      <a:endParaRPr lang="en-US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Andre Haynes, Research Data Analyst</a:t>
                      </a:r>
                      <a:endParaRPr lang="en-US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6765675"/>
                  </a:ext>
                </a:extLst>
              </a:tr>
              <a:tr h="4609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Secure File Transfer Process</a:t>
                      </a:r>
                      <a:endParaRPr lang="en-US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Andre Haynes, Research Data Analyst</a:t>
                      </a:r>
                      <a:endParaRPr lang="en-US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611010"/>
                  </a:ext>
                </a:extLst>
              </a:tr>
              <a:tr h="4609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CBO Awardee Reporting</a:t>
                      </a:r>
                      <a:endParaRPr lang="en-US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Michael </a:t>
                      </a:r>
                      <a:r>
                        <a:rPr lang="en-US" sz="15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Andrijich</a:t>
                      </a: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 Grants Management Unit Manager</a:t>
                      </a:r>
                      <a:endParaRPr lang="en-US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18908258"/>
                  </a:ext>
                </a:extLst>
              </a:tr>
              <a:tr h="4609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Online Application (Step-by-Step)</a:t>
                      </a:r>
                      <a:endParaRPr lang="en-US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Andre Haynes, Research Data Analyst</a:t>
                      </a:r>
                      <a:endParaRPr lang="en-US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8661684"/>
                  </a:ext>
                </a:extLst>
              </a:tr>
              <a:tr h="4609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Questions &amp; Answers</a:t>
                      </a:r>
                      <a:endParaRPr lang="en-US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Christopher Roina, Communication Analyst</a:t>
                      </a:r>
                      <a:endParaRPr lang="en-US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58787507"/>
                  </a:ext>
                </a:extLst>
              </a:tr>
              <a:tr h="4609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Closing Remarks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Michael </a:t>
                      </a:r>
                      <a:r>
                        <a:rPr lang="en-US" sz="1500" b="0" i="0" u="none" strike="noStrike" baseline="0" noProof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Andrijich</a:t>
                      </a:r>
                      <a:r>
                        <a:rPr lang="en-US" sz="1500" b="0" i="0" u="none" strike="noStrike" baseline="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, Grants Management Unit Manager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9434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048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Academic Information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F192CE-9073-1705-485D-2972A3846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289" y="1182119"/>
            <a:ext cx="3996481" cy="1936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782488-992B-9F5D-642B-8D15E5234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289" y="3233437"/>
            <a:ext cx="4272906" cy="1104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0BFDB7-7991-44B6-46AA-E5FE6CDFBADC}"/>
              </a:ext>
            </a:extLst>
          </p:cNvPr>
          <p:cNvSpPr txBox="1"/>
          <p:nvPr/>
        </p:nvSpPr>
        <p:spPr>
          <a:xfrm>
            <a:off x="6095737" y="4815588"/>
            <a:ext cx="404049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>
                <a:latin typeface="Arial"/>
                <a:cs typeface="Arial"/>
              </a:rPr>
              <a:t>*Additional education questions will appear with a “yes” answer</a:t>
            </a:r>
            <a:endParaRPr lang="en-US">
              <a:cs typeface="Arial" panose="020B060402020202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BDAB7A-500B-C7C3-213D-055CE6017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095" y="4201910"/>
            <a:ext cx="664331" cy="440628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96FBE3-1D30-8078-24D1-163D4B9A5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166"/>
            <a:ext cx="4710349" cy="3484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Arial"/>
                <a:cs typeface="Arial"/>
              </a:rPr>
              <a:t>Please select if you are enrolled in an academic program and if you have an undergraduate degree*</a:t>
            </a:r>
            <a:endParaRPr lang="en-US">
              <a:latin typeface="Arial"/>
              <a:cs typeface="Arial"/>
            </a:endParaRPr>
          </a:p>
          <a:p>
            <a:r>
              <a:rPr lang="en-US" sz="2000">
                <a:cs typeface="Arial"/>
              </a:rPr>
              <a:t>Click          to continue</a:t>
            </a:r>
          </a:p>
          <a:p>
            <a:endParaRPr lang="en-US">
              <a:cs typeface="Arial" panose="020B060402020202020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6D28643-7376-D877-B3FB-074750DF5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232" y="2660392"/>
            <a:ext cx="664331" cy="4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67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Awardee History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009F57-9886-33FA-B6B0-13DD6299D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529" y="1692166"/>
            <a:ext cx="4510533" cy="2344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70365D-ECAB-880C-EFD7-9F12782A30FF}"/>
              </a:ext>
            </a:extLst>
          </p:cNvPr>
          <p:cNvSpPr txBox="1"/>
          <p:nvPr/>
        </p:nvSpPr>
        <p:spPr>
          <a:xfrm>
            <a:off x="6369933" y="3980095"/>
            <a:ext cx="6843252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/>
              <a:t>*Additional questions will appear with a “yes” answer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E2E986-6C6A-FB27-2AA6-DF5D98D7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8911" cy="32915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Arial"/>
                <a:cs typeface="Arial"/>
              </a:rPr>
              <a:t>Please select if you are a past or current OSHPD or HCAI awardee*</a:t>
            </a:r>
            <a:endParaRPr lang="en-US"/>
          </a:p>
          <a:p>
            <a:r>
              <a:rPr lang="en-US" sz="2000">
                <a:cs typeface="Arial"/>
              </a:rPr>
              <a:t>Click          to continue</a:t>
            </a:r>
          </a:p>
          <a:p>
            <a:endParaRPr lang="en-US">
              <a:cs typeface="Arial" panose="020B060402020202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9198EA-8E9E-E251-CF68-17817B281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991" y="2423909"/>
            <a:ext cx="664331" cy="4406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C8CEC5-75B3-5A42-F7BD-9E958DA0A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853" y="4385840"/>
            <a:ext cx="664331" cy="4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07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Language(s) Spoken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530F72-C632-7DFA-D3AB-77A396A51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912" y="1446019"/>
            <a:ext cx="4952457" cy="2451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6300FC-96A1-CF11-1448-2DD3677D1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254" y="3901660"/>
            <a:ext cx="664331" cy="44062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560CC72-32D8-5FCC-8DCA-B9BBABC6E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1118" cy="29587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Arial"/>
                <a:cs typeface="Arial"/>
              </a:rPr>
              <a:t>Please select if you speak any languages in addition to English</a:t>
            </a:r>
            <a:endParaRPr lang="en-US">
              <a:latin typeface="Arial"/>
              <a:cs typeface="Arial"/>
            </a:endParaRPr>
          </a:p>
          <a:p>
            <a:r>
              <a:rPr lang="en-US" sz="2000">
                <a:cs typeface="Arial"/>
              </a:rPr>
              <a:t>Click          to continue</a:t>
            </a:r>
          </a:p>
          <a:p>
            <a:endParaRPr lang="en-US">
              <a:cs typeface="Arial" panose="020B060402020202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3E22F2-074F-34FF-FD6F-10A4CD73C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60" y="2447728"/>
            <a:ext cx="664331" cy="4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60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Additional Languages Spoken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0BA54F4-2258-2C82-2E30-A36979CB3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9159" y="1143617"/>
            <a:ext cx="3212861" cy="421232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EBAB07-1CC8-FD3D-BD2A-C9C3FAA78926}"/>
              </a:ext>
            </a:extLst>
          </p:cNvPr>
          <p:cNvSpPr txBox="1"/>
          <p:nvPr/>
        </p:nvSpPr>
        <p:spPr>
          <a:xfrm>
            <a:off x="5934964" y="5441230"/>
            <a:ext cx="4579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*List of all languages spoken options are not displayed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E0B8F1-B308-451E-46B0-5C832806F71E}"/>
              </a:ext>
            </a:extLst>
          </p:cNvPr>
          <p:cNvSpPr txBox="1"/>
          <p:nvPr/>
        </p:nvSpPr>
        <p:spPr>
          <a:xfrm>
            <a:off x="1138528" y="1964826"/>
            <a:ext cx="48005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Arial"/>
                <a:cs typeface="Arial"/>
              </a:rPr>
              <a:t>Please select additional languages fluently spoken*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cs typeface="Arial"/>
              </a:rPr>
              <a:t>Click          to continue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A2C6BB-9989-D6B7-64FB-0A6310341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020" y="5007542"/>
            <a:ext cx="664331" cy="4406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685F37-C666-1178-8C0D-C9D09C5C66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84" t="17647" b="2738"/>
          <a:stretch/>
        </p:blipFill>
        <p:spPr>
          <a:xfrm>
            <a:off x="2282984" y="2625197"/>
            <a:ext cx="506990" cy="3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3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Demographic Questions (1/3)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97BFD6-910D-6BF4-FBD2-19CAAC1AF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48" y="1282591"/>
            <a:ext cx="539180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Arial"/>
                <a:cs typeface="Arial"/>
              </a:rPr>
              <a:t>The demographic questions* will consist of: </a:t>
            </a:r>
            <a:endParaRPr lang="en-US"/>
          </a:p>
          <a:p>
            <a:pPr lvl="1"/>
            <a:r>
              <a:rPr lang="en-US" sz="1600">
                <a:latin typeface="Arial"/>
                <a:cs typeface="Arial"/>
              </a:rPr>
              <a:t>Race</a:t>
            </a:r>
          </a:p>
          <a:p>
            <a:pPr lvl="1"/>
            <a:r>
              <a:rPr lang="en-US" sz="1600">
                <a:latin typeface="Arial"/>
                <a:cs typeface="Arial"/>
              </a:rPr>
              <a:t>Ethnicity</a:t>
            </a:r>
          </a:p>
          <a:p>
            <a:pPr lvl="1"/>
            <a:r>
              <a:rPr lang="en-US" sz="1600">
                <a:latin typeface="Arial"/>
                <a:cs typeface="Arial"/>
              </a:rPr>
              <a:t>Date of Birth</a:t>
            </a:r>
          </a:p>
          <a:p>
            <a:pPr lvl="1"/>
            <a:r>
              <a:rPr lang="en-US" sz="1600">
                <a:latin typeface="Arial"/>
                <a:cs typeface="Arial"/>
              </a:rPr>
              <a:t>Gender Identity</a:t>
            </a:r>
          </a:p>
          <a:p>
            <a:pPr lvl="1"/>
            <a:r>
              <a:rPr lang="en-US" sz="1600">
                <a:latin typeface="Arial"/>
                <a:cs typeface="Arial"/>
              </a:rPr>
              <a:t>Sexual Orientation</a:t>
            </a:r>
          </a:p>
          <a:p>
            <a:r>
              <a:rPr lang="en-US" sz="2000">
                <a:cs typeface="Arial" panose="020B0604020202020204"/>
              </a:rPr>
              <a:t>Please make your selections and click        to proceed through this section</a:t>
            </a:r>
          </a:p>
          <a:p>
            <a:endParaRPr lang="en-US" sz="2000">
              <a:cs typeface="Arial" panose="020B0604020202020204"/>
            </a:endParaRPr>
          </a:p>
          <a:p>
            <a:endParaRPr lang="en-US" sz="2000">
              <a:cs typeface="Arial" panose="020B0604020202020204"/>
            </a:endParaRPr>
          </a:p>
          <a:p>
            <a:endParaRPr lang="en-US" sz="2000">
              <a:cs typeface="Arial" panose="020B0604020202020204"/>
            </a:endParaRPr>
          </a:p>
          <a:p>
            <a:endParaRPr lang="en-US">
              <a:cs typeface="Arial" panose="020B0604020202020204"/>
            </a:endParaRPr>
          </a:p>
          <a:p>
            <a:endParaRPr lang="en-US">
              <a:cs typeface="Arial" panose="020B060402020202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1D3B4-7EC3-9D02-BF20-64506249A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577" y="1147654"/>
            <a:ext cx="4539905" cy="39258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AA59EA-17AB-61D7-781B-C43515E3406B}"/>
              </a:ext>
            </a:extLst>
          </p:cNvPr>
          <p:cNvSpPr txBox="1"/>
          <p:nvPr/>
        </p:nvSpPr>
        <p:spPr>
          <a:xfrm>
            <a:off x="2192120" y="5117722"/>
            <a:ext cx="728614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*HCAI will not share individual applicant demographic information with the Grantee or any third party.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CA09FA-BF9E-294B-5BB6-0CAD41579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806" y="4988137"/>
            <a:ext cx="664331" cy="4406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685548-C8CD-EE96-4403-CB9330015D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21" t="10000" r="12331" b="-852"/>
          <a:stretch/>
        </p:blipFill>
        <p:spPr>
          <a:xfrm>
            <a:off x="5451115" y="3078758"/>
            <a:ext cx="460038" cy="4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18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Demographic Questions (2/3)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4C037454-1AB4-D943-726F-3C245034C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2032" y="1153252"/>
            <a:ext cx="4160781" cy="408601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FA4EB9-7C40-BA44-BF13-9093E68A0262}"/>
              </a:ext>
            </a:extLst>
          </p:cNvPr>
          <p:cNvSpPr txBox="1"/>
          <p:nvPr/>
        </p:nvSpPr>
        <p:spPr>
          <a:xfrm>
            <a:off x="1764887" y="5298629"/>
            <a:ext cx="4579556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 b="1">
                <a:latin typeface="Arial"/>
                <a:cs typeface="Arial"/>
              </a:rPr>
              <a:t>*List of all Race options are not displayed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7F6C21-3913-CB90-977F-A7839B173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207" y="1253005"/>
            <a:ext cx="4512256" cy="40824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00B5CE-2668-A122-5446-C84A2B9D1C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21" t="10000" r="12331" b="-852"/>
          <a:stretch/>
        </p:blipFill>
        <p:spPr>
          <a:xfrm>
            <a:off x="9760356" y="5207103"/>
            <a:ext cx="460038" cy="4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24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Demographic Questions (3/3)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028307D-264B-C322-D263-3A70B3FCB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50546" y="1763837"/>
            <a:ext cx="5303519" cy="267734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B2EAA5-E423-91C6-ED24-FAE436701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05" y="1700226"/>
            <a:ext cx="4623084" cy="2918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09CB25-3AC2-FEFA-4B8E-53C741331D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21" t="10000" r="12331" b="-852"/>
          <a:stretch/>
        </p:blipFill>
        <p:spPr>
          <a:xfrm>
            <a:off x="10469805" y="4375034"/>
            <a:ext cx="460038" cy="4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60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License Information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B849C7-0E35-A2FD-049E-5A5517C73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61" y="1640108"/>
            <a:ext cx="4339457" cy="9944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>
                <a:latin typeface="Arial"/>
                <a:cs typeface="Arial"/>
              </a:rPr>
              <a:t>Please provide profession* license held (if applicable)</a:t>
            </a:r>
            <a:endParaRPr lang="en-US">
              <a:latin typeface="Arial"/>
              <a:cs typeface="Arial"/>
            </a:endParaRPr>
          </a:p>
          <a:p>
            <a:r>
              <a:rPr lang="en-US" sz="2000">
                <a:cs typeface="Arial"/>
              </a:rPr>
              <a:t>Click         to continue</a:t>
            </a: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D5941A-9D55-50AA-E281-99DACBF2A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299" y="1066151"/>
            <a:ext cx="3939241" cy="3790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E0DD02-8A04-4D3D-96A1-48CF657A9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268" y="1263898"/>
            <a:ext cx="3998607" cy="36734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43F5C4-C490-F401-EDA2-AF687DF09822}"/>
              </a:ext>
            </a:extLst>
          </p:cNvPr>
          <p:cNvSpPr txBox="1"/>
          <p:nvPr/>
        </p:nvSpPr>
        <p:spPr>
          <a:xfrm>
            <a:off x="3803233" y="5249653"/>
            <a:ext cx="4579556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*List of all profession options are not displayed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8FAB5C-FB80-560C-1EF3-7C5F83CAB9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21" t="10000" r="12331" b="-852"/>
          <a:stretch/>
        </p:blipFill>
        <p:spPr>
          <a:xfrm>
            <a:off x="1658632" y="2220413"/>
            <a:ext cx="460038" cy="4003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6CD3AC-7E33-315B-C236-56ED7BDD9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21" t="10000" r="12331" b="-852"/>
          <a:stretch/>
        </p:blipFill>
        <p:spPr>
          <a:xfrm>
            <a:off x="11179252" y="4979378"/>
            <a:ext cx="460038" cy="4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3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Future Reference Contact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B849C7-0E35-A2FD-049E-5A5517C73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440" y="1648867"/>
            <a:ext cx="5005112" cy="21505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Arial"/>
                <a:cs typeface="Arial"/>
              </a:rPr>
              <a:t>Provide contact information of an individual who knows how to reach the applicant if they move or change email address</a:t>
            </a:r>
          </a:p>
          <a:p>
            <a:r>
              <a:rPr lang="en-US" sz="2000">
                <a:cs typeface="Arial"/>
              </a:rPr>
              <a:t>Click         to continue</a:t>
            </a:r>
          </a:p>
          <a:p>
            <a:pPr marL="0" indent="0">
              <a:buNone/>
            </a:pPr>
            <a:endParaRPr lang="en-US" sz="2000"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8FAB5C-FB80-560C-1EF3-7C5F83CAB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21" t="10000" r="12331" b="-852"/>
          <a:stretch/>
        </p:blipFill>
        <p:spPr>
          <a:xfrm>
            <a:off x="1807529" y="2851034"/>
            <a:ext cx="460038" cy="4003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6CD3AC-7E33-315B-C236-56ED7BDD94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21" t="10000" r="12331" b="-852"/>
          <a:stretch/>
        </p:blipFill>
        <p:spPr>
          <a:xfrm>
            <a:off x="9637734" y="5207102"/>
            <a:ext cx="460038" cy="400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68EA00-C941-C4B5-70A5-5D6F78F32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435" y="1108666"/>
            <a:ext cx="4356265" cy="41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50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Signature Page Contact 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B849C7-0E35-A2FD-049E-5A5517C73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440" y="1937901"/>
            <a:ext cx="4067940" cy="21505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Arial"/>
                <a:cs typeface="Arial"/>
              </a:rPr>
              <a:t>To submit the application, please enter your first and last name</a:t>
            </a:r>
            <a:endParaRPr lang="en-US"/>
          </a:p>
          <a:p>
            <a:r>
              <a:rPr lang="en-US" sz="2000">
                <a:cs typeface="Arial"/>
              </a:rPr>
              <a:t>Click         to complete the application</a:t>
            </a:r>
          </a:p>
          <a:p>
            <a:pPr marL="0" indent="0">
              <a:buNone/>
            </a:pPr>
            <a:endParaRPr lang="en-US" sz="2000"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8FAB5C-FB80-560C-1EF3-7C5F83CAB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21" t="10000" r="12331" b="-852"/>
          <a:stretch/>
        </p:blipFill>
        <p:spPr>
          <a:xfrm>
            <a:off x="2061529" y="2851033"/>
            <a:ext cx="460038" cy="4003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6CD3AC-7E33-315B-C236-56ED7BDD94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21" t="10000" r="12331" b="-852"/>
          <a:stretch/>
        </p:blipFill>
        <p:spPr>
          <a:xfrm>
            <a:off x="9760355" y="4278688"/>
            <a:ext cx="460038" cy="400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9C31F6-8771-121C-CCE6-432B78608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689" y="1639821"/>
            <a:ext cx="5033163" cy="26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8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1AA48-C27C-7317-B701-B56B69D9F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900">
                <a:latin typeface="Arial Black"/>
              </a:rPr>
              <a:t>HCAI and CBO Central Application: Overview &amp; Purpose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E3ADBA-9E2B-4924-6E69-D1479B29C08B}"/>
              </a:ext>
            </a:extLst>
          </p:cNvPr>
          <p:cNvSpPr txBox="1">
            <a:spLocks/>
          </p:cNvSpPr>
          <p:nvPr/>
        </p:nvSpPr>
        <p:spPr>
          <a:xfrm>
            <a:off x="1040582" y="4594667"/>
            <a:ext cx="11095469" cy="1123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Michael </a:t>
            </a:r>
            <a:r>
              <a:rPr lang="en-US" sz="240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Andrijich</a:t>
            </a:r>
            <a:r>
              <a:rPr lang="en-US" sz="24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, Grants Management Unit Manager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en-US" sz="24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9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Signature Page Contact 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2CDD2E5D-D512-8211-3608-C7DFC2E3C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4621" y="2093310"/>
            <a:ext cx="5349143" cy="2664315"/>
          </a:xfrm>
        </p:spPr>
      </p:pic>
    </p:spTree>
    <p:extLst>
      <p:ext uri="{BB962C8B-B14F-4D97-AF65-F5344CB8AC3E}">
        <p14:creationId xmlns:p14="http://schemas.microsoft.com/office/powerpoint/2010/main" val="3841919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1AA48-C27C-7317-B701-B56B69D9F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900">
                <a:latin typeface="Arial Black"/>
              </a:rPr>
              <a:t>Questions &amp; Answers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E3ADBA-9E2B-4924-6E69-D1479B29C08B}"/>
              </a:ext>
            </a:extLst>
          </p:cNvPr>
          <p:cNvSpPr txBox="1">
            <a:spLocks/>
          </p:cNvSpPr>
          <p:nvPr/>
        </p:nvSpPr>
        <p:spPr>
          <a:xfrm>
            <a:off x="1040582" y="4594667"/>
            <a:ext cx="11095469" cy="1123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Christopher Roina, Communication Analyst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en-US" sz="24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995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1AA48-C27C-7317-B701-B56B69D9F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900">
                <a:latin typeface="Arial Black"/>
              </a:rPr>
              <a:t>Closing Remarks</a:t>
            </a:r>
          </a:p>
          <a:p>
            <a:pPr marL="0" indent="0">
              <a:buNone/>
            </a:pPr>
            <a:endParaRPr lang="en-US" sz="5900">
              <a:latin typeface="Arial Black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E3ADBA-9E2B-4924-6E69-D1479B29C08B}"/>
              </a:ext>
            </a:extLst>
          </p:cNvPr>
          <p:cNvSpPr txBox="1">
            <a:spLocks/>
          </p:cNvSpPr>
          <p:nvPr/>
        </p:nvSpPr>
        <p:spPr>
          <a:xfrm>
            <a:off x="1040582" y="4594667"/>
            <a:ext cx="11095469" cy="1123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Michael </a:t>
            </a:r>
            <a:r>
              <a:rPr lang="en-US" sz="240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Andrijich</a:t>
            </a:r>
            <a:r>
              <a:rPr lang="en-US" sz="24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, Grants Management Unit Manager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en-US" sz="24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291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03DB944-3CB5-282A-12B6-35F6242F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16" y="139094"/>
            <a:ext cx="11519043" cy="8393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500" b="1" cap="none">
                <a:latin typeface="Arial Black"/>
              </a:rPr>
              <a:t>Follow Us!</a:t>
            </a:r>
            <a:endParaRPr lang="en-US" sz="3500" b="1">
              <a:solidFill>
                <a:srgbClr val="174993"/>
              </a:solidFill>
              <a:latin typeface="Arial Black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8BF5CA-CD28-B4B6-6A41-751A672AED0F}"/>
              </a:ext>
            </a:extLst>
          </p:cNvPr>
          <p:cNvSpPr/>
          <p:nvPr/>
        </p:nvSpPr>
        <p:spPr>
          <a:xfrm>
            <a:off x="411083" y="796378"/>
            <a:ext cx="2615581" cy="63158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4993"/>
              </a:solidFill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FAD7A2-8A9C-0CED-DEAC-F7F4123B8E3B}"/>
              </a:ext>
            </a:extLst>
          </p:cNvPr>
          <p:cNvSpPr/>
          <p:nvPr/>
        </p:nvSpPr>
        <p:spPr>
          <a:xfrm>
            <a:off x="411083" y="4637402"/>
            <a:ext cx="11287125" cy="78914"/>
          </a:xfrm>
          <a:prstGeom prst="rect">
            <a:avLst/>
          </a:prstGeom>
          <a:solidFill>
            <a:srgbClr val="B32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D0E13-94B1-C086-C097-EAF00823D168}"/>
              </a:ext>
            </a:extLst>
          </p:cNvPr>
          <p:cNvSpPr txBox="1"/>
          <p:nvPr/>
        </p:nvSpPr>
        <p:spPr>
          <a:xfrm>
            <a:off x="411083" y="4709232"/>
            <a:ext cx="11287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17499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#WeAreHCAI    #HCAI    #HealthWorkforce</a:t>
            </a:r>
            <a:br>
              <a:rPr lang="en-US" sz="3200" b="1">
                <a:solidFill>
                  <a:srgbClr val="17499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17499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#HealthFacilities    #HealthInformation</a:t>
            </a:r>
            <a:endParaRPr lang="en-US" sz="3200" b="1">
              <a:solidFill>
                <a:srgbClr val="1749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B34193-9E6F-6094-9736-887F9F5D0BD2}"/>
              </a:ext>
            </a:extLst>
          </p:cNvPr>
          <p:cNvGrpSpPr/>
          <p:nvPr/>
        </p:nvGrpSpPr>
        <p:grpSpPr>
          <a:xfrm>
            <a:off x="518119" y="987552"/>
            <a:ext cx="11781317" cy="3531180"/>
            <a:chOff x="575202" y="1406580"/>
            <a:chExt cx="10856856" cy="3254094"/>
          </a:xfrm>
        </p:grpSpPr>
        <p:pic>
          <p:nvPicPr>
            <p:cNvPr id="5" name="Picture 4" descr="Qr code&#10;&#10;Description automatically generated">
              <a:extLst>
                <a:ext uri="{FF2B5EF4-FFF2-40B4-BE49-F238E27FC236}">
                  <a16:creationId xmlns:a16="http://schemas.microsoft.com/office/drawing/2014/main" id="{7D97E8DF-767B-4E28-A853-1BBE0C79A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192" y="1406580"/>
              <a:ext cx="914943" cy="914943"/>
            </a:xfrm>
            <a:prstGeom prst="rect">
              <a:avLst/>
            </a:prstGeom>
          </p:spPr>
        </p:pic>
        <p:pic>
          <p:nvPicPr>
            <p:cNvPr id="8" name="Picture 7" descr="Logo, icon&#10;&#10;Description automatically generated">
              <a:extLst>
                <a:ext uri="{FF2B5EF4-FFF2-40B4-BE49-F238E27FC236}">
                  <a16:creationId xmlns:a16="http://schemas.microsoft.com/office/drawing/2014/main" id="{7C6BA40D-E819-7497-E31D-C71A42184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0213" y="1798041"/>
              <a:ext cx="488870" cy="496081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27EC6E1-6D69-BCF7-F8F1-AD3DCB2D2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0426" y="2889581"/>
              <a:ext cx="536506" cy="536506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FC2C4C1-0C74-F203-3A9A-63F9477363EE}"/>
                </a:ext>
              </a:extLst>
            </p:cNvPr>
            <p:cNvGrpSpPr/>
            <p:nvPr/>
          </p:nvGrpSpPr>
          <p:grpSpPr>
            <a:xfrm>
              <a:off x="7320213" y="2885340"/>
              <a:ext cx="462806" cy="496081"/>
              <a:chOff x="811319" y="5365008"/>
              <a:chExt cx="601080" cy="644297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4D79309-04A9-CF5B-2BB3-B6CCDD6C3DC2}"/>
                  </a:ext>
                </a:extLst>
              </p:cNvPr>
              <p:cNvSpPr/>
              <p:nvPr/>
            </p:nvSpPr>
            <p:spPr>
              <a:xfrm>
                <a:off x="811319" y="5365008"/>
                <a:ext cx="601080" cy="644297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F8F22049-7D90-EFDD-17B1-0371A9308508}"/>
                  </a:ext>
                </a:extLst>
              </p:cNvPr>
              <p:cNvSpPr/>
              <p:nvPr/>
            </p:nvSpPr>
            <p:spPr>
              <a:xfrm rot="5400000">
                <a:off x="962025" y="5533560"/>
                <a:ext cx="342900" cy="33072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2D1D094-7434-76EF-0EF9-E7AA898DB984}"/>
                </a:ext>
              </a:extLst>
            </p:cNvPr>
            <p:cNvGrpSpPr/>
            <p:nvPr/>
          </p:nvGrpSpPr>
          <p:grpSpPr>
            <a:xfrm>
              <a:off x="1573390" y="4059056"/>
              <a:ext cx="541680" cy="496081"/>
              <a:chOff x="781381" y="4393047"/>
              <a:chExt cx="703519" cy="644297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A1FFFF16-3156-D40A-5D17-CE1EEDAF404B}"/>
                  </a:ext>
                </a:extLst>
              </p:cNvPr>
              <p:cNvSpPr/>
              <p:nvPr/>
            </p:nvSpPr>
            <p:spPr>
              <a:xfrm>
                <a:off x="804139" y="4393047"/>
                <a:ext cx="601080" cy="644297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1ED442-51E0-2B0D-A3C0-63AD4FD2B9FD}"/>
                  </a:ext>
                </a:extLst>
              </p:cNvPr>
              <p:cNvSpPr txBox="1"/>
              <p:nvPr/>
            </p:nvSpPr>
            <p:spPr>
              <a:xfrm>
                <a:off x="781381" y="4394748"/>
                <a:ext cx="703519" cy="626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in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711CFF1-100F-D225-A3DB-5CA55A6E226E}"/>
                </a:ext>
              </a:extLst>
            </p:cNvPr>
            <p:cNvGrpSpPr/>
            <p:nvPr/>
          </p:nvGrpSpPr>
          <p:grpSpPr>
            <a:xfrm>
              <a:off x="1594127" y="1798116"/>
              <a:ext cx="462805" cy="470277"/>
              <a:chOff x="801910" y="1905000"/>
              <a:chExt cx="601080" cy="61078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A0BF1E1-522D-8440-9FDC-73AB9EE4847A}"/>
                  </a:ext>
                </a:extLst>
              </p:cNvPr>
              <p:cNvSpPr/>
              <p:nvPr/>
            </p:nvSpPr>
            <p:spPr>
              <a:xfrm>
                <a:off x="801910" y="1905000"/>
                <a:ext cx="601080" cy="610784"/>
              </a:xfrm>
              <a:prstGeom prst="roundRect">
                <a:avLst/>
              </a:prstGeom>
              <a:solidFill>
                <a:srgbClr val="174993"/>
              </a:solidFill>
              <a:ln w="38100">
                <a:solidFill>
                  <a:srgbClr val="71B9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Graphic 22" descr="Cursor outline">
                <a:extLst>
                  <a:ext uri="{FF2B5EF4-FFF2-40B4-BE49-F238E27FC236}">
                    <a16:creationId xmlns:a16="http://schemas.microsoft.com/office/drawing/2014/main" id="{5C4B0FD3-2889-1A92-ECB9-BA06DB181A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7082" y="1981430"/>
                <a:ext cx="475608" cy="475608"/>
              </a:xfrm>
              <a:prstGeom prst="rect">
                <a:avLst/>
              </a:prstGeom>
            </p:spPr>
          </p:pic>
        </p:grpSp>
        <p:pic>
          <p:nvPicPr>
            <p:cNvPr id="13" name="Picture 12" descr="Qr code&#10;&#10;Description automatically generated">
              <a:extLst>
                <a:ext uri="{FF2B5EF4-FFF2-40B4-BE49-F238E27FC236}">
                  <a16:creationId xmlns:a16="http://schemas.microsoft.com/office/drawing/2014/main" id="{B8F94F2F-EDD9-E3FC-AA28-4D4956C07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1192" y="2509578"/>
              <a:ext cx="932742" cy="932742"/>
            </a:xfrm>
            <a:prstGeom prst="rect">
              <a:avLst/>
            </a:prstGeom>
          </p:spPr>
        </p:pic>
        <p:pic>
          <p:nvPicPr>
            <p:cNvPr id="14" name="Picture 13" descr="Qr code&#10;&#10;Description automatically generated">
              <a:extLst>
                <a:ext uri="{FF2B5EF4-FFF2-40B4-BE49-F238E27FC236}">
                  <a16:creationId xmlns:a16="http://schemas.microsoft.com/office/drawing/2014/main" id="{58519AE0-8068-C445-9B5C-9526D215D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00389" y="1416517"/>
              <a:ext cx="914944" cy="914944"/>
            </a:xfrm>
            <a:prstGeom prst="rect">
              <a:avLst/>
            </a:prstGeom>
          </p:spPr>
        </p:pic>
        <p:pic>
          <p:nvPicPr>
            <p:cNvPr id="15" name="Picture 14" descr="Qr code&#10;&#10;Description automatically generated">
              <a:extLst>
                <a:ext uri="{FF2B5EF4-FFF2-40B4-BE49-F238E27FC236}">
                  <a16:creationId xmlns:a16="http://schemas.microsoft.com/office/drawing/2014/main" id="{D2B5B429-0339-3531-9674-FC616A2BC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82592" y="2509579"/>
              <a:ext cx="932741" cy="932741"/>
            </a:xfrm>
            <a:prstGeom prst="rect">
              <a:avLst/>
            </a:prstGeom>
          </p:spPr>
        </p:pic>
        <p:pic>
          <p:nvPicPr>
            <p:cNvPr id="16" name="Picture 15" descr="Qr code&#10;&#10;Description automatically generated">
              <a:extLst>
                <a:ext uri="{FF2B5EF4-FFF2-40B4-BE49-F238E27FC236}">
                  <a16:creationId xmlns:a16="http://schemas.microsoft.com/office/drawing/2014/main" id="{E3055BE3-8243-9115-1B05-D0AE058EC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5202" y="3678844"/>
              <a:ext cx="927386" cy="92738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76BA9D-42B1-802C-C3B1-2FF0619DDB15}"/>
                </a:ext>
              </a:extLst>
            </p:cNvPr>
            <p:cNvSpPr txBox="1"/>
            <p:nvPr/>
          </p:nvSpPr>
          <p:spPr>
            <a:xfrm>
              <a:off x="2160373" y="1799967"/>
              <a:ext cx="3525793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Website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5FAA02-68C7-F6BB-2276-C064E92F9118}"/>
                </a:ext>
              </a:extLst>
            </p:cNvPr>
            <p:cNvSpPr txBox="1"/>
            <p:nvPr/>
          </p:nvSpPr>
          <p:spPr>
            <a:xfrm>
              <a:off x="7906265" y="1861751"/>
              <a:ext cx="3525793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Twitter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7F2EB7-6300-C229-9266-2AE786D8591D}"/>
                </a:ext>
              </a:extLst>
            </p:cNvPr>
            <p:cNvSpPr txBox="1"/>
            <p:nvPr/>
          </p:nvSpPr>
          <p:spPr>
            <a:xfrm>
              <a:off x="2160373" y="4137454"/>
              <a:ext cx="3525793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LinkedIn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2EA0C9-DDA3-B69B-567E-FB91AEF7334F}"/>
                </a:ext>
              </a:extLst>
            </p:cNvPr>
            <p:cNvSpPr txBox="1"/>
            <p:nvPr/>
          </p:nvSpPr>
          <p:spPr>
            <a:xfrm>
              <a:off x="2160373" y="2973859"/>
              <a:ext cx="3525793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Facebook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A61075-6BD6-B72C-28D3-516E11F27741}"/>
                </a:ext>
              </a:extLst>
            </p:cNvPr>
            <p:cNvSpPr txBox="1"/>
            <p:nvPr/>
          </p:nvSpPr>
          <p:spPr>
            <a:xfrm>
              <a:off x="7906265" y="2912075"/>
              <a:ext cx="3525793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YouTube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870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03DB944-3CB5-282A-12B6-35F6242F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16" y="139094"/>
            <a:ext cx="11519043" cy="8393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500" b="1" cap="none">
                <a:latin typeface="Arial Black"/>
              </a:rPr>
              <a:t>Sign Up to our Newsletter!</a:t>
            </a:r>
            <a:endParaRPr lang="en-US" sz="3500" b="1">
              <a:solidFill>
                <a:srgbClr val="174993"/>
              </a:solidFill>
              <a:latin typeface="Arial Black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8BF5CA-CD28-B4B6-6A41-751A672AED0F}"/>
              </a:ext>
            </a:extLst>
          </p:cNvPr>
          <p:cNvSpPr/>
          <p:nvPr/>
        </p:nvSpPr>
        <p:spPr>
          <a:xfrm>
            <a:off x="411083" y="851242"/>
            <a:ext cx="6620653" cy="45719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4993"/>
              </a:solidFill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FAD7A2-8A9C-0CED-DEAC-F7F4123B8E3B}"/>
              </a:ext>
            </a:extLst>
          </p:cNvPr>
          <p:cNvSpPr/>
          <p:nvPr/>
        </p:nvSpPr>
        <p:spPr>
          <a:xfrm>
            <a:off x="411083" y="4055009"/>
            <a:ext cx="11287125" cy="78914"/>
          </a:xfrm>
          <a:prstGeom prst="rect">
            <a:avLst/>
          </a:prstGeom>
          <a:solidFill>
            <a:srgbClr val="B32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D0E13-94B1-C086-C097-EAF00823D168}"/>
              </a:ext>
            </a:extLst>
          </p:cNvPr>
          <p:cNvSpPr txBox="1"/>
          <p:nvPr/>
        </p:nvSpPr>
        <p:spPr>
          <a:xfrm>
            <a:off x="411083" y="4330950"/>
            <a:ext cx="11287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17499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#WeAreHCAI    #HCAI    #HealthWorkforce</a:t>
            </a:r>
            <a:br>
              <a:rPr lang="en-US" sz="3200" b="1">
                <a:solidFill>
                  <a:srgbClr val="17499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17499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#HealthFacilities    #HealthInformation</a:t>
            </a:r>
            <a:endParaRPr lang="en-US" sz="3200" b="1">
              <a:solidFill>
                <a:srgbClr val="1749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3BF44-4F81-FD3A-C939-462B5E5B8F97}"/>
              </a:ext>
            </a:extLst>
          </p:cNvPr>
          <p:cNvSpPr txBox="1"/>
          <p:nvPr/>
        </p:nvSpPr>
        <p:spPr>
          <a:xfrm>
            <a:off x="1061613" y="1095505"/>
            <a:ext cx="7745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https://hcai.ca.gov/mailing-list/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38268A-2859-5A4A-7B0B-B163774C1A61}"/>
              </a:ext>
            </a:extLst>
          </p:cNvPr>
          <p:cNvSpPr txBox="1"/>
          <p:nvPr/>
        </p:nvSpPr>
        <p:spPr>
          <a:xfrm>
            <a:off x="1063087" y="2929687"/>
            <a:ext cx="774533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i="0" dirty="0">
                <a:effectLst/>
                <a:latin typeface="var(--font-secondary)"/>
              </a:rPr>
              <a:t>Phone </a:t>
            </a:r>
            <a:r>
              <a:rPr lang="en-US" sz="2800" b="0" i="0" dirty="0">
                <a:effectLst/>
                <a:latin typeface="var(--font-secondary)"/>
              </a:rPr>
              <a:t>(916) 326-3700</a:t>
            </a:r>
          </a:p>
        </p:txBody>
      </p:sp>
      <p:pic>
        <p:nvPicPr>
          <p:cNvPr id="29" name="Graphic 28" descr="Email with solid fill">
            <a:extLst>
              <a:ext uri="{FF2B5EF4-FFF2-40B4-BE49-F238E27FC236}">
                <a16:creationId xmlns:a16="http://schemas.microsoft.com/office/drawing/2014/main" id="{1152E978-7CA7-A12D-1CDD-9D13959FD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658" y="1024488"/>
            <a:ext cx="590763" cy="590763"/>
          </a:xfrm>
          <a:prstGeom prst="rect">
            <a:avLst/>
          </a:prstGeom>
        </p:spPr>
      </p:pic>
      <p:pic>
        <p:nvPicPr>
          <p:cNvPr id="30" name="Graphic 29" descr="Telephone with solid fill">
            <a:extLst>
              <a:ext uri="{FF2B5EF4-FFF2-40B4-BE49-F238E27FC236}">
                <a16:creationId xmlns:a16="http://schemas.microsoft.com/office/drawing/2014/main" id="{C32C8BF2-E82F-B84C-24FA-B065462AA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823" y="2960852"/>
            <a:ext cx="702745" cy="702745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B0646868-8514-A726-BE09-6EF244BB3D39}"/>
              </a:ext>
            </a:extLst>
          </p:cNvPr>
          <p:cNvSpPr txBox="1">
            <a:spLocks/>
          </p:cNvSpPr>
          <p:nvPr/>
        </p:nvSpPr>
        <p:spPr>
          <a:xfrm>
            <a:off x="307216" y="2121538"/>
            <a:ext cx="11519043" cy="839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8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>
                <a:latin typeface="Arial Black"/>
              </a:rPr>
              <a:t>Contact Us!</a:t>
            </a:r>
            <a:endParaRPr lang="en-US" sz="3600" b="1">
              <a:solidFill>
                <a:srgbClr val="174993"/>
              </a:solidFill>
              <a:latin typeface="Arial Black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2F2DFB-4533-4ECA-EB47-B4FEA50EF710}"/>
              </a:ext>
            </a:extLst>
          </p:cNvPr>
          <p:cNvSpPr/>
          <p:nvPr/>
        </p:nvSpPr>
        <p:spPr>
          <a:xfrm>
            <a:off x="411083" y="2833686"/>
            <a:ext cx="2917333" cy="45719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499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1594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5CC1B9-93D8-5917-01FC-2CF18F8CF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211" y="2595676"/>
            <a:ext cx="7489658" cy="267115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>
                <a:latin typeface="Century Gothic"/>
              </a:rPr>
              <a:t>Thank You!</a:t>
            </a:r>
            <a:br>
              <a:rPr lang="en-US">
                <a:latin typeface="Century Gothic" panose="020B0502020202020204" pitchFamily="34" charset="0"/>
              </a:rPr>
            </a:br>
            <a:br>
              <a:rPr lang="en-US" sz="2000">
                <a:latin typeface="Century Gothic" panose="020B0502020202020204" pitchFamily="34" charset="0"/>
              </a:rPr>
            </a:br>
            <a:r>
              <a:rPr lang="en-US" sz="2000">
                <a:latin typeface="Century Gothic"/>
              </a:rPr>
              <a:t>For further questions, please email</a:t>
            </a:r>
            <a:br>
              <a:rPr lang="en-US" sz="2000">
                <a:latin typeface="Century Gothic" panose="020B0502020202020204" pitchFamily="34" charset="0"/>
              </a:rPr>
            </a:br>
            <a:r>
              <a:rPr lang="en-US" sz="2000">
                <a:latin typeface="Century Gothic" panose="020B0502020202020204" pitchFamily="34" charset="0"/>
              </a:rPr>
              <a:t>bhprograms@hcai.ca.gov</a:t>
            </a:r>
            <a:br>
              <a:rPr lang="en-US" sz="2000">
                <a:latin typeface="Century Gothic" panose="020B0502020202020204" pitchFamily="34" charset="0"/>
              </a:rPr>
            </a:br>
            <a:br>
              <a:rPr lang="en-US" sz="650">
                <a:latin typeface="Century Gothic" panose="020B0502020202020204" pitchFamily="34" charset="0"/>
              </a:rPr>
            </a:br>
            <a:br>
              <a:rPr lang="en-US" sz="650">
                <a:latin typeface="Century Gothic" panose="020B0502020202020204" pitchFamily="34" charset="0"/>
              </a:rPr>
            </a:br>
            <a:endParaRPr lang="en-US" sz="18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214699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Our Mission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3065647" cy="45719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FC2E64D-2A60-DA04-CF20-8294E225B33D}"/>
              </a:ext>
            </a:extLst>
          </p:cNvPr>
          <p:cNvSpPr/>
          <p:nvPr/>
        </p:nvSpPr>
        <p:spPr>
          <a:xfrm>
            <a:off x="6604408" y="1125263"/>
            <a:ext cx="5162509" cy="3961087"/>
          </a:xfrm>
          <a:custGeom>
            <a:avLst/>
            <a:gdLst>
              <a:gd name="connsiteX0" fmla="*/ 0 w 1865171"/>
              <a:gd name="connsiteY0" fmla="*/ 0 h 1495449"/>
              <a:gd name="connsiteX1" fmla="*/ 1865171 w 1865171"/>
              <a:gd name="connsiteY1" fmla="*/ 0 h 1495449"/>
              <a:gd name="connsiteX2" fmla="*/ 1865171 w 1865171"/>
              <a:gd name="connsiteY2" fmla="*/ 1495449 h 1495449"/>
              <a:gd name="connsiteX3" fmla="*/ 0 w 1865171"/>
              <a:gd name="connsiteY3" fmla="*/ 1495449 h 1495449"/>
              <a:gd name="connsiteX4" fmla="*/ 0 w 1865171"/>
              <a:gd name="connsiteY4" fmla="*/ 0 h 149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171" h="1495449">
                <a:moveTo>
                  <a:pt x="0" y="0"/>
                </a:moveTo>
                <a:lnTo>
                  <a:pt x="1865171" y="0"/>
                </a:lnTo>
                <a:lnTo>
                  <a:pt x="1865171" y="1495449"/>
                </a:lnTo>
                <a:lnTo>
                  <a:pt x="0" y="14954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cap="none">
                <a:latin typeface="Arial"/>
                <a:ea typeface="+mj-lt"/>
                <a:cs typeface="+mj-lt"/>
              </a:rPr>
              <a:t>HCAI expands equitable access to quality, affordable health care for all Californians through resilient facilities, actionable information, and the health workforce each community needs. </a:t>
            </a:r>
            <a:endParaRPr lang="en-US" sz="2400" b="1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B126D-8A74-AE2E-8001-DFFFA94AFE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2" r="432"/>
          <a:stretch/>
        </p:blipFill>
        <p:spPr>
          <a:xfrm>
            <a:off x="596649" y="1125263"/>
            <a:ext cx="5861773" cy="45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8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214699" cy="873380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HCAI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816D5-2AA8-474A-A35B-F58D9A8A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51" y="1213508"/>
            <a:ext cx="6772440" cy="4461281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Established in 1978 as </a:t>
            </a:r>
            <a:r>
              <a:rPr lang="en-US" altLang="en-US" sz="2000" b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OSHPD</a:t>
            </a:r>
            <a:r>
              <a:rPr lang="en-US" altLang="en-US" sz="20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– the Office of Statewide Health Planning and Development to ensure healthcare accessibility within California</a:t>
            </a:r>
            <a:endParaRPr lang="en-US" sz="2000">
              <a:cs typeface="Arial" panose="020B0604020202020204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Transitioned to the Department of Health Care Access and Information (</a:t>
            </a:r>
            <a:r>
              <a:rPr lang="en-US" altLang="en-US" sz="2000" b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HCAI</a:t>
            </a:r>
            <a:r>
              <a:rPr lang="en-US" altLang="en-US" sz="20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) in 2021 to reflect a growing portfolio and a more descriptive name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3797575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4DE734F-0607-B056-1386-07FB0A1AD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9" t="31737" r="36505"/>
          <a:stretch/>
        </p:blipFill>
        <p:spPr>
          <a:xfrm>
            <a:off x="7652887" y="194128"/>
            <a:ext cx="4077238" cy="518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1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5102E6-7536-32A6-4B1E-71E147074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635" y="17756"/>
            <a:ext cx="3749365" cy="5797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214699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Health Workforce Development</a:t>
            </a:r>
            <a:endParaRPr lang="en-US" sz="3500">
              <a:ea typeface="+mj-lt"/>
              <a:cs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816D5-2AA8-474A-A35B-F58D9A8A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51" y="1213508"/>
            <a:ext cx="7689093" cy="44612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Support and increase a health workforce that: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Serves medically underserved areas 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Represents the California it serves through racial and language diversity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Serves Medi-Cal members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Offer programs that provide financial support for: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Organizations expanding educational capacity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Individuals to pursue health careers (scholarship and loan repayment)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Organizations to build the workforce pipeline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ea typeface="Calibri" panose="020F0502020204030204" pitchFamily="34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8172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Purpose of the CBO Central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816D5-2AA8-474A-A35B-F58D9A8A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51" y="1213508"/>
            <a:ext cx="11095469" cy="44612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The California Department of Health Care Access and Information (HCAI) hosts this application on behalf of recipients of the Community-Based Organization (CBO) Behavioral Health Workforce Grant Program. 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Font typeface="Arial,Sans-Serif" panose="020B0604020202020204" pitchFamily="34" charset="0"/>
            </a:pPr>
            <a:endParaRPr lang="en-US" sz="2400"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  <a:cs typeface="Arial"/>
              </a:rPr>
              <a:t>HCAI will collect applications and send them to the employer. Grantees must use the application information to make scholarship, stipend, and loan repayment award decisions.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1728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CA52-C20C-4300-9559-4182A02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9" y="248643"/>
            <a:ext cx="11411743" cy="773594"/>
          </a:xfrm>
        </p:spPr>
        <p:txBody>
          <a:bodyPr>
            <a:noAutofit/>
          </a:bodyPr>
          <a:lstStyle/>
          <a:p>
            <a:r>
              <a:rPr lang="en-US" sz="3500" b="1">
                <a:latin typeface="Arial Black"/>
              </a:rPr>
              <a:t>Timeline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4B12D-17E5-65FF-0545-7963B46D0685}"/>
              </a:ext>
            </a:extLst>
          </p:cNvPr>
          <p:cNvSpPr/>
          <p:nvPr/>
        </p:nvSpPr>
        <p:spPr>
          <a:xfrm>
            <a:off x="599768" y="896668"/>
            <a:ext cx="5185773" cy="52825"/>
          </a:xfrm>
          <a:prstGeom prst="rect">
            <a:avLst/>
          </a:prstGeom>
          <a:solidFill>
            <a:srgbClr val="17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srgbClr val="174993"/>
              </a:solidFill>
              <a:latin typeface="Arial" panose="020B0604020202020204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137A873-D9F6-461E-8009-40ECCB232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822847"/>
              </p:ext>
            </p:extLst>
          </p:nvPr>
        </p:nvGraphicFramePr>
        <p:xfrm>
          <a:off x="1112344" y="1322551"/>
          <a:ext cx="10115246" cy="3549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2967">
                  <a:extLst>
                    <a:ext uri="{9D8B030D-6E8A-4147-A177-3AD203B41FA5}">
                      <a16:colId xmlns:a16="http://schemas.microsoft.com/office/drawing/2014/main" val="3945810925"/>
                    </a:ext>
                  </a:extLst>
                </a:gridCol>
                <a:gridCol w="4132279">
                  <a:extLst>
                    <a:ext uri="{9D8B030D-6E8A-4147-A177-3AD203B41FA5}">
                      <a16:colId xmlns:a16="http://schemas.microsoft.com/office/drawing/2014/main" val="4006535157"/>
                    </a:ext>
                  </a:extLst>
                </a:gridCol>
              </a:tblGrid>
              <a:tr h="419702">
                <a:tc>
                  <a:txBody>
                    <a:bodyPr/>
                    <a:lstStyle/>
                    <a:p>
                      <a:pPr fontAlgn="base"/>
                      <a:r>
                        <a:rPr lang="en-US" sz="1700">
                          <a:effectLst/>
                        </a:rPr>
                        <a:t>Event​</a:t>
                      </a:r>
                      <a:endParaRPr lang="en-US" sz="10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700">
                          <a:effectLst/>
                        </a:rPr>
                        <a:t>Date​</a:t>
                      </a:r>
                      <a:endParaRPr lang="en-US" sz="10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32743239"/>
                  </a:ext>
                </a:extLst>
              </a:tr>
              <a:tr h="449681">
                <a:tc>
                  <a:txBody>
                    <a:bodyPr/>
                    <a:lstStyle/>
                    <a:p>
                      <a:pPr fontAlgn="base"/>
                      <a:r>
                        <a:rPr lang="en-US" sz="1500">
                          <a:effectLst/>
                        </a:rPr>
                        <a:t>Application Available​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>
                          <a:effectLst/>
                        </a:rPr>
                        <a:t>September 18, 2023, 3:00 p.m.​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6751220"/>
                  </a:ext>
                </a:extLst>
              </a:tr>
              <a:tr h="46966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Application Submission Deadline </a:t>
                      </a:r>
                      <a:endParaRPr lang="en-US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November 13, 2023 </a:t>
                      </a:r>
                      <a:endParaRPr lang="en-US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5921275"/>
                  </a:ext>
                </a:extLst>
              </a:tr>
              <a:tr h="62186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2023-24 CBO applicant report sent to CBO via Secure File Transfer (SFT) process (date – 20 business days after application closes)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</a:rPr>
                        <a:t>December 13, 2023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6765675"/>
                  </a:ext>
                </a:extLst>
              </a:tr>
              <a:tr h="5296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CBO notifies HCAI of awardees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December 29, 2023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611010"/>
                  </a:ext>
                </a:extLst>
              </a:tr>
              <a:tr h="5296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effectLst/>
                        </a:rPr>
                        <a:t>2023-24 Annual Report Opens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effectLst/>
                        </a:rPr>
                        <a:t>July 1, 2024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8661684"/>
                  </a:ext>
                </a:extLst>
              </a:tr>
              <a:tr h="5296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2023-24 Annual Report Closes</a:t>
                      </a:r>
                      <a:endParaRPr lang="en-US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July 31, 2024</a:t>
                      </a:r>
                      <a:endParaRPr lang="en-US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58787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043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HCAI">
      <a:dk1>
        <a:sysClr val="windowText" lastClr="000000"/>
      </a:dk1>
      <a:lt1>
        <a:sysClr val="window" lastClr="FFFFFF"/>
      </a:lt1>
      <a:dk2>
        <a:srgbClr val="174993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AI Mission, Vision, Goals Template_Wide.pptx" id="{5FC909F4-6EB0-4787-86C8-4CE87619F804}" vid="{CF45C957-9115-4F73-B95A-CBB42C81B6B5}"/>
    </a:ext>
  </a:extLst>
</a:theme>
</file>

<file path=ppt/theme/theme3.xml><?xml version="1.0" encoding="utf-8"?>
<a:theme xmlns:a="http://schemas.openxmlformats.org/drawingml/2006/main" name="3_Office Theme">
  <a:themeElements>
    <a:clrScheme name="HCAI">
      <a:dk1>
        <a:sysClr val="windowText" lastClr="000000"/>
      </a:dk1>
      <a:lt1>
        <a:sysClr val="window" lastClr="FFFFFF"/>
      </a:lt1>
      <a:dk2>
        <a:srgbClr val="174993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AI Mission, Vision, Goals Template_Wide.pptx" id="{5FC909F4-6EB0-4787-86C8-4CE87619F804}" vid="{CF45C957-9115-4F73-B95A-CBB42C81B6B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E572F8E91C941B26EA4E6F4DC912F" ma:contentTypeVersion="18" ma:contentTypeDescription="Create a new document." ma:contentTypeScope="" ma:versionID="1d219aeaa8d26ba172e302a237e41dce">
  <xsd:schema xmlns:xsd="http://www.w3.org/2001/XMLSchema" xmlns:xs="http://www.w3.org/2001/XMLSchema" xmlns:p="http://schemas.microsoft.com/office/2006/metadata/properties" xmlns:ns2="ea2757b9-6ea0-4189-aacb-6eadea707a74" xmlns:ns3="d18a95ec-1a22-4eab-ad02-c513bc7e9f72" xmlns:ns4="a67451c8-bba8-4c39-8faa-34141087ca61" targetNamespace="http://schemas.microsoft.com/office/2006/metadata/properties" ma:root="true" ma:fieldsID="889f744b3628296755cca21af8b888f2" ns2:_="" ns3:_="" ns4:_="">
    <xsd:import namespace="ea2757b9-6ea0-4189-aacb-6eadea707a74"/>
    <xsd:import namespace="d18a95ec-1a22-4eab-ad02-c513bc7e9f72"/>
    <xsd:import namespace="a67451c8-bba8-4c39-8faa-34141087ca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Accredi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757b9-6ea0-4189-aacb-6eadea707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eded0fd-c213-49dd-a8ef-20d10df3e8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ccrediation" ma:index="21" nillable="true" ma:displayName="Accrediation" ma:format="Dropdown" ma:internalName="Accrediation">
      <xsd:simpleType>
        <xsd:restriction base="dms:Text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a95ec-1a22-4eab-ad02-c513bc7e9f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451c8-bba8-4c39-8faa-34141087ca6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86fca6e-0041-43b9-8e29-0f81f4ab1570}" ma:internalName="TaxCatchAll" ma:showField="CatchAllData" ma:web="a67451c8-bba8-4c39-8faa-34141087ca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rediation xmlns="ea2757b9-6ea0-4189-aacb-6eadea707a74" xsi:nil="true"/>
    <TaxCatchAll xmlns="a67451c8-bba8-4c39-8faa-34141087ca61" xsi:nil="true"/>
    <lcf76f155ced4ddcb4097134ff3c332f xmlns="ea2757b9-6ea0-4189-aacb-6eadea707a74">
      <Terms xmlns="http://schemas.microsoft.com/office/infopath/2007/PartnerControls"/>
    </lcf76f155ced4ddcb4097134ff3c332f>
    <SharedWithUsers xmlns="d18a95ec-1a22-4eab-ad02-c513bc7e9f72">
      <UserInfo>
        <DisplayName>Fifield, Jessica@HCAI</DisplayName>
        <AccountId>1977</AccountId>
        <AccountType/>
      </UserInfo>
      <UserInfo>
        <DisplayName>Bradshaw, Robert@HCAI</DisplayName>
        <AccountId>3046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25205F-33BB-4810-9D08-9E1BEAA293B8}">
  <ds:schemaRefs>
    <ds:schemaRef ds:uri="a67451c8-bba8-4c39-8faa-34141087ca61"/>
    <ds:schemaRef ds:uri="d18a95ec-1a22-4eab-ad02-c513bc7e9f72"/>
    <ds:schemaRef ds:uri="ea2757b9-6ea0-4189-aacb-6eadea707a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E946399-5294-4B2D-9C5B-5E1C20CD3B45}">
  <ds:schemaRefs>
    <ds:schemaRef ds:uri="d18a95ec-1a22-4eab-ad02-c513bc7e9f72"/>
    <ds:schemaRef ds:uri="http://purl.org/dc/dcmitype/"/>
    <ds:schemaRef ds:uri="http://schemas.microsoft.com/office/2006/documentManagement/types"/>
    <ds:schemaRef ds:uri="ea2757b9-6ea0-4189-aacb-6eadea707a74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a67451c8-bba8-4c39-8faa-34141087ca6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0DE4A5F-9093-44D1-BB96-4F30C08BFB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1621</Words>
  <Application>Microsoft Office PowerPoint</Application>
  <PresentationFormat>Widescreen</PresentationFormat>
  <Paragraphs>367</Paragraphs>
  <Slides>45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Arial Black</vt:lpstr>
      <vt:lpstr>Arial,Sans-Serif</vt:lpstr>
      <vt:lpstr>Calibri</vt:lpstr>
      <vt:lpstr>Calibri Light</vt:lpstr>
      <vt:lpstr>Century Gothic</vt:lpstr>
      <vt:lpstr>Segoe UI Semibold</vt:lpstr>
      <vt:lpstr>var(--font-secondary)</vt:lpstr>
      <vt:lpstr>Office Theme</vt:lpstr>
      <vt:lpstr>3_Office Theme</vt:lpstr>
      <vt:lpstr>3_Office Theme</vt:lpstr>
      <vt:lpstr>PowerPoint Presentation</vt:lpstr>
      <vt:lpstr>    Community Based Organization Behavioral Health Workforce:  Online Application Information Guide</vt:lpstr>
      <vt:lpstr>Agenda</vt:lpstr>
      <vt:lpstr>PowerPoint Presentation</vt:lpstr>
      <vt:lpstr>Our Mission</vt:lpstr>
      <vt:lpstr>HCAI Overview</vt:lpstr>
      <vt:lpstr>Health Workforce Development</vt:lpstr>
      <vt:lpstr>Purpose of the CBO Central Application</vt:lpstr>
      <vt:lpstr>Timeline</vt:lpstr>
      <vt:lpstr>PowerPoint Presentation</vt:lpstr>
      <vt:lpstr>Grantee Responsibilities</vt:lpstr>
      <vt:lpstr>PowerPoint Presentation</vt:lpstr>
      <vt:lpstr>Shared Information</vt:lpstr>
      <vt:lpstr>Demographic Data Disclosure</vt:lpstr>
      <vt:lpstr>Demographic Information</vt:lpstr>
      <vt:lpstr>Past Awardee Verification</vt:lpstr>
      <vt:lpstr>PowerPoint Presentation</vt:lpstr>
      <vt:lpstr>SFT Process</vt:lpstr>
      <vt:lpstr>PowerPoint Presentation</vt:lpstr>
      <vt:lpstr>CBO (Grantee) Reporting Requirements</vt:lpstr>
      <vt:lpstr>PowerPoint Presentation</vt:lpstr>
      <vt:lpstr>About this section</vt:lpstr>
      <vt:lpstr>Begin the Application</vt:lpstr>
      <vt:lpstr>Contact Info</vt:lpstr>
      <vt:lpstr>Address Information</vt:lpstr>
      <vt:lpstr>Grantee Offered Programs</vt:lpstr>
      <vt:lpstr>Employer Name</vt:lpstr>
      <vt:lpstr>Current Profession (1/2)</vt:lpstr>
      <vt:lpstr>Current Profession (2/2)</vt:lpstr>
      <vt:lpstr>Academic Information</vt:lpstr>
      <vt:lpstr>Awardee History</vt:lpstr>
      <vt:lpstr>Language(s) Spoken</vt:lpstr>
      <vt:lpstr>Additional Languages Spoken</vt:lpstr>
      <vt:lpstr>Demographic Questions (1/3)</vt:lpstr>
      <vt:lpstr>Demographic Questions (2/3)</vt:lpstr>
      <vt:lpstr>Demographic Questions (3/3)</vt:lpstr>
      <vt:lpstr>License Information</vt:lpstr>
      <vt:lpstr>Future Reference Contact </vt:lpstr>
      <vt:lpstr>Signature Page Contact </vt:lpstr>
      <vt:lpstr>Signature Page Contact </vt:lpstr>
      <vt:lpstr>PowerPoint Presentation</vt:lpstr>
      <vt:lpstr>PowerPoint Presentation</vt:lpstr>
      <vt:lpstr>Follow Us!</vt:lpstr>
      <vt:lpstr>Sign Up to our Newsletter!</vt:lpstr>
      <vt:lpstr>Thank You!  For further questions, please email bhprograms@hcai.ca.gov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HCAI PowerPoint Template Reduced Footer Size</dc:title>
  <dc:creator>Haynes, Andre@HCAI</dc:creator>
  <cp:lastModifiedBy>Gutierrez, Alma@HCAI</cp:lastModifiedBy>
  <cp:revision>4</cp:revision>
  <dcterms:created xsi:type="dcterms:W3CDTF">2018-04-25T23:32:03Z</dcterms:created>
  <dcterms:modified xsi:type="dcterms:W3CDTF">2023-09-14T18:18:06Z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0x01010097BE572F8E91C941B26EA4E6F4DC912F</vt:lpwstr>
  </property>
  <property fmtid="{D5CDD505-2E9C-101B-9397-08002B2CF9AE}" pid="3" name="MediaServiceImageTags">
    <vt:lpwstr/>
  </property>
</Properties>
</file>