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omments/modernComment_8D7_D6B29937.xml" ContentType="application/vnd.ms-powerpoint.comment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notesMasterIdLst>
    <p:notesMasterId r:id="rId21"/>
  </p:notesMasterIdLst>
  <p:handoutMasterIdLst>
    <p:handoutMasterId r:id="rId22"/>
  </p:handoutMasterIdLst>
  <p:sldIdLst>
    <p:sldId id="2426" r:id="rId2"/>
    <p:sldId id="2092" r:id="rId3"/>
    <p:sldId id="2244" r:id="rId4"/>
    <p:sldId id="2259" r:id="rId5"/>
    <p:sldId id="2484" r:id="rId6"/>
    <p:sldId id="2263" r:id="rId7"/>
    <p:sldId id="2294" r:id="rId8"/>
    <p:sldId id="2290" r:id="rId9"/>
    <p:sldId id="2270" r:id="rId10"/>
    <p:sldId id="2271" r:id="rId11"/>
    <p:sldId id="2292" r:id="rId12"/>
    <p:sldId id="2293" r:id="rId13"/>
    <p:sldId id="2291" r:id="rId14"/>
    <p:sldId id="2280" r:id="rId15"/>
    <p:sldId id="2281" r:id="rId16"/>
    <p:sldId id="2483" r:id="rId17"/>
    <p:sldId id="2282" r:id="rId18"/>
    <p:sldId id="2250" r:id="rId19"/>
    <p:sldId id="359" r:id="rId20"/>
  </p:sldIdLst>
  <p:sldSz cx="12192000" cy="6858000"/>
  <p:notesSz cx="9236075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ll" id="{F0D533C3-8F50-44C0-AFE6-84F9CEC5DCCC}">
          <p14:sldIdLst>
            <p14:sldId id="2426"/>
            <p14:sldId id="2092"/>
            <p14:sldId id="2244"/>
            <p14:sldId id="2259"/>
            <p14:sldId id="2484"/>
            <p14:sldId id="2263"/>
            <p14:sldId id="2294"/>
            <p14:sldId id="2290"/>
            <p14:sldId id="2270"/>
            <p14:sldId id="2271"/>
            <p14:sldId id="2292"/>
            <p14:sldId id="2293"/>
            <p14:sldId id="2291"/>
            <p14:sldId id="2280"/>
            <p14:sldId id="2281"/>
            <p14:sldId id="2483"/>
            <p14:sldId id="2282"/>
            <p14:sldId id="2250"/>
            <p14:sldId id="35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91A84DF-8B80-55AA-40B2-0E62455C3249}" name="Jacob Kemer" initials="JK" userId="S::jkemer@onpointhealthdata.org::1ff00506-cf49-4c5c-8721-559661cb2ea2" providerId="AD"/>
  <p188:author id="{3B5EA4E8-2049-B823-FE21-B8A144418652}" name="Lauren Barret" initials="LB" userId="S::lbarret@onpointhealthdata.org::a1de3862-c1b8-4e33-9f98-59c6a17fd9f7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ff Stoddard" initials="JS" lastIdx="4" clrIdx="0">
    <p:extLst>
      <p:ext uri="{19B8F6BF-5375-455C-9EA6-DF929625EA0E}">
        <p15:presenceInfo xmlns:p15="http://schemas.microsoft.com/office/powerpoint/2012/main" userId="S-1-5-21-4081996020-950246494-3889504061-1683" providerId="AD"/>
      </p:ext>
    </p:extLst>
  </p:cmAuthor>
  <p:cmAuthor id="2" name="Jim Harrison" initials="JH" lastIdx="13" clrIdx="1">
    <p:extLst>
      <p:ext uri="{19B8F6BF-5375-455C-9EA6-DF929625EA0E}">
        <p15:presenceInfo xmlns:p15="http://schemas.microsoft.com/office/powerpoint/2012/main" userId="Jim Harrison" providerId="None"/>
      </p:ext>
    </p:extLst>
  </p:cmAuthor>
  <p:cmAuthor id="3" name="Janice Bourgault" initials="JB" lastIdx="4" clrIdx="2">
    <p:extLst>
      <p:ext uri="{19B8F6BF-5375-455C-9EA6-DF929625EA0E}">
        <p15:presenceInfo xmlns:p15="http://schemas.microsoft.com/office/powerpoint/2012/main" userId="S-1-5-21-4081996020-950246494-3889504061-1160" providerId="AD"/>
      </p:ext>
    </p:extLst>
  </p:cmAuthor>
  <p:cmAuthor id="4" name="Benjamin Parks-Stamm" initials="BP" lastIdx="12" clrIdx="3">
    <p:extLst>
      <p:ext uri="{19B8F6BF-5375-455C-9EA6-DF929625EA0E}">
        <p15:presenceInfo xmlns:p15="http://schemas.microsoft.com/office/powerpoint/2012/main" userId="Benjamin Parks-Stamm" providerId="None"/>
      </p:ext>
    </p:extLst>
  </p:cmAuthor>
  <p:cmAuthor id="5" name="Jeff Spaulding" initials="JS" lastIdx="82" clrIdx="4">
    <p:extLst>
      <p:ext uri="{19B8F6BF-5375-455C-9EA6-DF929625EA0E}">
        <p15:presenceInfo xmlns:p15="http://schemas.microsoft.com/office/powerpoint/2012/main" userId="Jeff Spaulding" providerId="None"/>
      </p:ext>
    </p:extLst>
  </p:cmAuthor>
  <p:cmAuthor id="6" name="Janice Bourgault" initials="JB [2]" lastIdx="2" clrIdx="5">
    <p:extLst>
      <p:ext uri="{19B8F6BF-5375-455C-9EA6-DF929625EA0E}">
        <p15:presenceInfo xmlns:p15="http://schemas.microsoft.com/office/powerpoint/2012/main" userId="Janice Bourgault" providerId="None"/>
      </p:ext>
    </p:extLst>
  </p:cmAuthor>
  <p:cmAuthor id="7" name="Jeff Stoddard" initials="JS [2]" lastIdx="4" clrIdx="6">
    <p:extLst>
      <p:ext uri="{19B8F6BF-5375-455C-9EA6-DF929625EA0E}">
        <p15:presenceInfo xmlns:p15="http://schemas.microsoft.com/office/powerpoint/2012/main" userId="Jeff Stoddard" providerId="None"/>
      </p:ext>
    </p:extLst>
  </p:cmAuthor>
  <p:cmAuthor id="8" name="Joanna Duncan" initials="JD" lastIdx="3" clrIdx="7">
    <p:extLst>
      <p:ext uri="{19B8F6BF-5375-455C-9EA6-DF929625EA0E}">
        <p15:presenceInfo xmlns:p15="http://schemas.microsoft.com/office/powerpoint/2012/main" userId="S-1-5-21-4081996020-950246494-3889504061-3126" providerId="AD"/>
      </p:ext>
    </p:extLst>
  </p:cmAuthor>
  <p:cmAuthor id="9" name="Jeff Spaulding" initials="JS [2]" lastIdx="38" clrIdx="8">
    <p:extLst>
      <p:ext uri="{19B8F6BF-5375-455C-9EA6-DF929625EA0E}">
        <p15:presenceInfo xmlns:p15="http://schemas.microsoft.com/office/powerpoint/2012/main" userId="S-1-5-21-4081996020-950246494-3889504061-1165" providerId="AD"/>
      </p:ext>
    </p:extLst>
  </p:cmAuthor>
  <p:cmAuthor id="10" name="Carolyne Conrad" initials="CC" lastIdx="8" clrIdx="9">
    <p:extLst>
      <p:ext uri="{19B8F6BF-5375-455C-9EA6-DF929625EA0E}">
        <p15:presenceInfo xmlns:p15="http://schemas.microsoft.com/office/powerpoint/2012/main" userId="Carolyne Conrad" providerId="None"/>
      </p:ext>
    </p:extLst>
  </p:cmAuthor>
  <p:cmAuthor id="11" name="Jeff Spaulding" initials="JSP" lastIdx="13" clrIdx="10"/>
  <p:cmAuthor id="12" name="Jeff Spaulding" initials="JS [3]" lastIdx="31" clrIdx="11">
    <p:extLst>
      <p:ext uri="{19B8F6BF-5375-455C-9EA6-DF929625EA0E}">
        <p15:presenceInfo xmlns:p15="http://schemas.microsoft.com/office/powerpoint/2012/main" userId="S::jspaulding@onpointhealthdata.org::a455de67-1253-4078-9d18-0b81d71a82d0" providerId="AD"/>
      </p:ext>
    </p:extLst>
  </p:cmAuthor>
  <p:cmAuthor id="13" name="Ramzi Saba" initials="RS" lastIdx="8" clrIdx="12">
    <p:extLst>
      <p:ext uri="{19B8F6BF-5375-455C-9EA6-DF929625EA0E}">
        <p15:presenceInfo xmlns:p15="http://schemas.microsoft.com/office/powerpoint/2012/main" userId="S::rsaba@onpointhealthdata.org::bb560dd1-684f-468b-bf96-fa35712b9aa2" providerId="AD"/>
      </p:ext>
    </p:extLst>
  </p:cmAuthor>
  <p:cmAuthor id="14" name="Carolyne Conrad" initials="CC [2]" lastIdx="1" clrIdx="13">
    <p:extLst>
      <p:ext uri="{19B8F6BF-5375-455C-9EA6-DF929625EA0E}">
        <p15:presenceInfo xmlns:p15="http://schemas.microsoft.com/office/powerpoint/2012/main" userId="S-1-5-21-4081996020-950246494-3889504061-2783" providerId="AD"/>
      </p:ext>
    </p:extLst>
  </p:cmAuthor>
  <p:cmAuthor id="15" name="Katie McGraves-Lloyd" initials="KM" lastIdx="1" clrIdx="14">
    <p:extLst>
      <p:ext uri="{19B8F6BF-5375-455C-9EA6-DF929625EA0E}">
        <p15:presenceInfo xmlns:p15="http://schemas.microsoft.com/office/powerpoint/2012/main" userId="S::kmcgraveslloyd@onpointhealthdata.org::8803f4d7-fac5-4945-97c2-ff96a8c87d0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FFFFFF"/>
    <a:srgbClr val="7E6997"/>
    <a:srgbClr val="F2F2F2"/>
    <a:srgbClr val="D8FCD2"/>
    <a:srgbClr val="E3D0FE"/>
    <a:srgbClr val="FFF2CC"/>
    <a:srgbClr val="DBEEF3"/>
    <a:srgbClr val="FFFFCC"/>
    <a:srgbClr val="D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29" autoAdjust="0"/>
    <p:restoredTop sz="94660"/>
  </p:normalViewPr>
  <p:slideViewPr>
    <p:cSldViewPr>
      <p:cViewPr varScale="1">
        <p:scale>
          <a:sx n="92" d="100"/>
          <a:sy n="92" d="100"/>
        </p:scale>
        <p:origin x="96" y="2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268"/>
    </p:cViewPr>
  </p:sorterViewPr>
  <p:notesViewPr>
    <p:cSldViewPr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28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omments/modernComment_8D7_D6B29937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73D923A4-C549-4110-AD6A-74337906E77C}" authorId="{3B5EA4E8-2049-B823-FE21-B8A144418652}" created="2024-01-31T18:49:13.918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602028855" sldId="2263"/>
      <ac:spMk id="12" creationId="{6163970E-2EC2-40B9-A80B-E9D7A8BB7FC8}"/>
      <ac:txMk cp="118" len="14">
        <ac:context len="133" hash="2667001876"/>
      </ac:txMk>
    </ac:txMkLst>
    <p188:pos x="2982191" y="1101436"/>
    <p188:txBody>
      <a:bodyPr/>
      <a:lstStyle/>
      <a:p>
        <a:r>
          <a:rPr lang="en-US"/>
          <a:t>CAROLYNE: Do we want to mention why people might want to use SFTP? (My understanding is so the process can be automated.)</a:t>
        </a:r>
      </a:p>
    </p188:txBody>
  </p188:cm>
</p188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4001882" cy="343953"/>
          </a:xfrm>
          <a:prstGeom prst="rect">
            <a:avLst/>
          </a:prstGeom>
        </p:spPr>
        <p:txBody>
          <a:bodyPr vert="horz" lIns="90205" tIns="45105" rIns="90205" bIns="4510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32111" y="2"/>
            <a:ext cx="4001882" cy="343953"/>
          </a:xfrm>
          <a:prstGeom prst="rect">
            <a:avLst/>
          </a:prstGeom>
        </p:spPr>
        <p:txBody>
          <a:bodyPr vert="horz" lIns="90205" tIns="45105" rIns="90205" bIns="45105" rtlCol="0"/>
          <a:lstStyle>
            <a:lvl1pPr algn="r">
              <a:defRPr sz="1200"/>
            </a:lvl1pPr>
          </a:lstStyle>
          <a:p>
            <a:fld id="{956E77F2-03CB-465A-909D-D4C941B7AC7C}" type="datetimeFigureOut">
              <a:rPr lang="en-US" smtClean="0"/>
              <a:pPr/>
              <a:t>1/31/2024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6514049"/>
            <a:ext cx="4001882" cy="343953"/>
          </a:xfrm>
          <a:prstGeom prst="rect">
            <a:avLst/>
          </a:prstGeom>
        </p:spPr>
        <p:txBody>
          <a:bodyPr vert="horz" lIns="90205" tIns="45105" rIns="90205" bIns="4510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32111" y="6514049"/>
            <a:ext cx="4001882" cy="343953"/>
          </a:xfrm>
          <a:prstGeom prst="rect">
            <a:avLst/>
          </a:prstGeom>
        </p:spPr>
        <p:txBody>
          <a:bodyPr vert="horz" lIns="90205" tIns="45105" rIns="90205" bIns="45105" rtlCol="0" anchor="b"/>
          <a:lstStyle>
            <a:lvl1pPr algn="r">
              <a:defRPr sz="1200"/>
            </a:lvl1pPr>
          </a:lstStyle>
          <a:p>
            <a:fld id="{90C3B0BC-C2A0-4E1A-A316-A70D001417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3211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2"/>
            <a:ext cx="4002300" cy="344090"/>
          </a:xfrm>
          <a:prstGeom prst="rect">
            <a:avLst/>
          </a:prstGeom>
        </p:spPr>
        <p:txBody>
          <a:bodyPr vert="horz" lIns="92029" tIns="46014" rIns="92029" bIns="4601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31641" y="2"/>
            <a:ext cx="4002300" cy="344090"/>
          </a:xfrm>
          <a:prstGeom prst="rect">
            <a:avLst/>
          </a:prstGeom>
        </p:spPr>
        <p:txBody>
          <a:bodyPr vert="horz" lIns="92029" tIns="46014" rIns="92029" bIns="46014" rtlCol="0"/>
          <a:lstStyle>
            <a:lvl1pPr algn="r">
              <a:defRPr sz="1200"/>
            </a:lvl1pPr>
          </a:lstStyle>
          <a:p>
            <a:fld id="{33520082-1FB7-4CDF-85FA-20B6730D7BEC}" type="datetimeFigureOut">
              <a:rPr lang="en-US" smtClean="0"/>
              <a:pPr/>
              <a:t>1/31/2024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60638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29" tIns="46014" rIns="92029" bIns="4601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3608" y="3300412"/>
            <a:ext cx="7388860" cy="2700338"/>
          </a:xfrm>
          <a:prstGeom prst="rect">
            <a:avLst/>
          </a:prstGeom>
        </p:spPr>
        <p:txBody>
          <a:bodyPr vert="horz" lIns="92029" tIns="46014" rIns="92029" bIns="46014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6513911"/>
            <a:ext cx="4002300" cy="344089"/>
          </a:xfrm>
          <a:prstGeom prst="rect">
            <a:avLst/>
          </a:prstGeom>
        </p:spPr>
        <p:txBody>
          <a:bodyPr vert="horz" lIns="92029" tIns="46014" rIns="92029" bIns="4601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31641" y="6513911"/>
            <a:ext cx="4002300" cy="344089"/>
          </a:xfrm>
          <a:prstGeom prst="rect">
            <a:avLst/>
          </a:prstGeom>
        </p:spPr>
        <p:txBody>
          <a:bodyPr vert="horz" lIns="92029" tIns="46014" rIns="92029" bIns="46014" rtlCol="0" anchor="b"/>
          <a:lstStyle>
            <a:lvl1pPr algn="r">
              <a:defRPr sz="1200"/>
            </a:lvl1pPr>
          </a:lstStyle>
          <a:p>
            <a:fld id="{800A1278-4270-4AA7-9173-F951FB0F8A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351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0A1278-4270-4AA7-9173-F951FB0F8AA7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9631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02060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0DF52EE-A1DB-48EF-B4F9-D922D5B783E2}" type="slidenum">
              <a:rPr lang="en-US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pPr defTabSz="102060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dirty="0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637638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87638" y="884238"/>
            <a:ext cx="4243387" cy="2386012"/>
          </a:xfrm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>
              <a:buFontTx/>
              <a:buNone/>
            </a:pPr>
            <a:endParaRPr lang="en-US" baseline="0" dirty="0">
              <a:latin typeface="Arial" pitchFamily="34" charset="0"/>
              <a:ea typeface="ＭＳ Ｐゴシック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B52D87-2549-4799-8ECC-C7347B26B8E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8276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87638" y="884238"/>
            <a:ext cx="4243387" cy="2386012"/>
          </a:xfrm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>
              <a:buFontTx/>
              <a:buNone/>
            </a:pPr>
            <a:endParaRPr lang="en-US" baseline="0" dirty="0">
              <a:latin typeface="Arial" pitchFamily="34" charset="0"/>
              <a:ea typeface="ＭＳ Ｐゴシック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B52D87-2549-4799-8ECC-C7347B26B8E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6351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02060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0DF52EE-A1DB-48EF-B4F9-D922D5B783E2}" type="slidenum">
              <a:rPr lang="en-US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pPr defTabSz="102060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dirty="0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063987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87638" y="884238"/>
            <a:ext cx="4243387" cy="2386012"/>
          </a:xfrm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>
              <a:buFontTx/>
              <a:buNone/>
            </a:pPr>
            <a:endParaRPr lang="en-US" baseline="0" dirty="0">
              <a:latin typeface="Arial" pitchFamily="34" charset="0"/>
              <a:ea typeface="ＭＳ Ｐゴシック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B52D87-2549-4799-8ECC-C7347B26B8E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7332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02060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0DF52EE-A1DB-48EF-B4F9-D922D5B783E2}" type="slidenum">
              <a:rPr lang="en-US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pPr defTabSz="102060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dirty="0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057406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87638" y="884238"/>
            <a:ext cx="4243387" cy="2386012"/>
          </a:xfrm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>
              <a:buFontTx/>
              <a:buNone/>
            </a:pPr>
            <a:endParaRPr lang="en-US" baseline="0" dirty="0">
              <a:latin typeface="Arial" pitchFamily="34" charset="0"/>
              <a:ea typeface="ＭＳ Ｐゴシック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B52D87-2549-4799-8ECC-C7347B26B8E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0238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87638" y="884238"/>
            <a:ext cx="4243387" cy="2386012"/>
          </a:xfrm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>
              <a:buFontTx/>
              <a:buNone/>
            </a:pPr>
            <a:endParaRPr lang="en-US" baseline="0" dirty="0">
              <a:latin typeface="Arial" pitchFamily="34" charset="0"/>
              <a:ea typeface="ＭＳ Ｐゴシック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B52D87-2549-4799-8ECC-C7347B26B8E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0492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02060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0DF52EE-A1DB-48EF-B4F9-D922D5B783E2}" type="slidenum">
              <a:rPr lang="en-US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pPr defTabSz="102060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 dirty="0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73802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8114">
              <a:defRPr/>
            </a:pPr>
            <a:fld id="{89C632A0-2A32-48B7-82DE-4E106CD0FE5D}" type="slidenum">
              <a:rPr lang="en-US">
                <a:solidFill>
                  <a:srgbClr val="000000"/>
                </a:solidFill>
                <a:latin typeface="Calibri" panose="020F0502020204030204"/>
              </a:rPr>
              <a:pPr defTabSz="948114">
                <a:defRPr/>
              </a:pPr>
              <a:t>19</a:t>
            </a:fld>
            <a:endParaRPr lang="en-US" dirty="0">
              <a:solidFill>
                <a:srgbClr val="000000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7107132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02060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0DF52EE-A1DB-48EF-B4F9-D922D5B783E2}" type="slidenum">
              <a:rPr lang="en-US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pPr defTabSz="102060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dirty="0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204786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02060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0DF52EE-A1DB-48EF-B4F9-D922D5B783E2}" type="slidenum">
              <a:rPr lang="en-US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pPr defTabSz="102060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dirty="0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895727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87638" y="884238"/>
            <a:ext cx="4243387" cy="2386012"/>
          </a:xfrm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>
              <a:buFontTx/>
              <a:buNone/>
            </a:pPr>
            <a:endParaRPr lang="en-US" baseline="0" dirty="0">
              <a:latin typeface="Arial" pitchFamily="34" charset="0"/>
              <a:ea typeface="ＭＳ Ｐゴシック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B52D87-2549-4799-8ECC-C7347B26B8E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6114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02060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0DF52EE-A1DB-48EF-B4F9-D922D5B783E2}" type="slidenum">
              <a:rPr lang="en-US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pPr defTabSz="102060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dirty="0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408582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02060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0DF52EE-A1DB-48EF-B4F9-D922D5B783E2}" type="slidenum">
              <a:rPr lang="en-US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pPr defTabSz="102060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dirty="0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754987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02060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0DF52EE-A1DB-48EF-B4F9-D922D5B783E2}" type="slidenum">
              <a:rPr lang="en-US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pPr defTabSz="102060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dirty="0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323625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02060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0DF52EE-A1DB-48EF-B4F9-D922D5B783E2}" type="slidenum">
              <a:rPr lang="en-US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pPr defTabSz="102060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dirty="0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322608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87638" y="884238"/>
            <a:ext cx="4243387" cy="2386012"/>
          </a:xfrm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>
              <a:buFontTx/>
              <a:buNone/>
            </a:pPr>
            <a:endParaRPr lang="en-US" baseline="0" dirty="0">
              <a:latin typeface="Arial" pitchFamily="34" charset="0"/>
              <a:ea typeface="ＭＳ Ｐゴシック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B52D87-2549-4799-8ECC-C7347B26B8E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669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29" y="0"/>
            <a:ext cx="1218987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597642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11430000" cy="811314"/>
          </a:xfrm>
        </p:spPr>
        <p:txBody>
          <a:bodyPr/>
          <a:lstStyle>
            <a:lvl1pPr>
              <a:defRPr sz="36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1000" y="1600200"/>
            <a:ext cx="11430000" cy="4117848"/>
          </a:xfrm>
        </p:spPr>
        <p:txBody>
          <a:bodyPr/>
          <a:lstStyle>
            <a:lvl1pPr>
              <a:defRPr sz="2400">
                <a:solidFill>
                  <a:srgbClr val="003366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2625" indent="-334963">
              <a:defRPr sz="2400">
                <a:solidFill>
                  <a:srgbClr val="003366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025525" indent="-341313">
              <a:buFont typeface="Calibri" panose="020F0502020204030204" pitchFamily="34" charset="0"/>
              <a:buChar char="»"/>
              <a:defRPr sz="2400">
                <a:solidFill>
                  <a:srgbClr val="003366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2400">
                <a:latin typeface="Calibri" pitchFamily="34" charset="0"/>
              </a:defRPr>
            </a:lvl4pPr>
            <a:lvl5pPr>
              <a:defRPr sz="2400">
                <a:latin typeface="Calibri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D46AD746-A83F-483D-A203-24F0AE522B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99800" y="6500838"/>
            <a:ext cx="711200" cy="152400"/>
          </a:xfrm>
          <a:noFill/>
        </p:spPr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C84D-7BCC-4403-B3D5-92D5D5DDA2E3}" type="slidenum">
              <a:rPr lang="en-US" b="0" smtClean="0">
                <a:ea typeface="ＭＳ Ｐゴシック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b="0" dirty="0">
              <a:solidFill>
                <a:prstClr val="black"/>
              </a:solidFill>
              <a:ea typeface="ＭＳ Ｐゴシック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7588B88-88A3-4167-A9D3-55E55B17BAD9}"/>
              </a:ext>
            </a:extLst>
          </p:cNvPr>
          <p:cNvSpPr/>
          <p:nvPr userDrawn="1"/>
        </p:nvSpPr>
        <p:spPr bwMode="auto">
          <a:xfrm>
            <a:off x="0" y="381000"/>
            <a:ext cx="12192000" cy="5867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egoe UI" panose="020B0502040204020203" pitchFamily="34" charset="0"/>
              <a:ea typeface="ＭＳ Ｐゴシック" pitchFamily="34" charset="-128"/>
              <a:cs typeface="Segoe UI" panose="020B0502040204020203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98F0FB7-2405-4A3F-B9CA-F925F4C9AB1F}"/>
              </a:ext>
            </a:extLst>
          </p:cNvPr>
          <p:cNvSpPr/>
          <p:nvPr userDrawn="1"/>
        </p:nvSpPr>
        <p:spPr bwMode="auto">
          <a:xfrm>
            <a:off x="0" y="361950"/>
            <a:ext cx="12192000" cy="76200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egoe UI" panose="020B0502040204020203" pitchFamily="34" charset="0"/>
              <a:ea typeface="ＭＳ Ｐゴシック" pitchFamily="34" charset="-128"/>
              <a:cs typeface="Segoe UI" panose="020B0502040204020203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EAF763E-B98E-33D5-1D05-577A4FE88303}"/>
              </a:ext>
            </a:extLst>
          </p:cNvPr>
          <p:cNvSpPr/>
          <p:nvPr userDrawn="1"/>
        </p:nvSpPr>
        <p:spPr bwMode="auto">
          <a:xfrm>
            <a:off x="2057400" y="6349257"/>
            <a:ext cx="152400" cy="32863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83981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Blank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/>
              <a:t>© Onpoint Health Data </a:t>
            </a:r>
            <a:endParaRPr lang="en-US" sz="1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8FB51D0-3D11-4199-BF74-C7E6764CFC1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527C8CB-5DD6-465F-A497-1B092D799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609600"/>
            <a:ext cx="11430000" cy="1143000"/>
          </a:xfrm>
        </p:spPr>
        <p:txBody>
          <a:bodyPr/>
          <a:lstStyle>
            <a:lvl1pPr>
              <a:defRPr sz="3600"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37545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267200"/>
            <a:ext cx="5568696" cy="1935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1719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>
            <a:extLst>
              <a:ext uri="{FF2B5EF4-FFF2-40B4-BE49-F238E27FC236}">
                <a16:creationId xmlns:a16="http://schemas.microsoft.com/office/drawing/2014/main" id="{D6F7500A-D8D5-4F43-B252-D262A17877A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29" y="0"/>
            <a:ext cx="1218987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594638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Blank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/>
              <a:t>© Onpoint Health Data </a:t>
            </a:r>
            <a:endParaRPr lang="en-US" sz="1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8FB51D0-3D11-4199-BF74-C7E6764CFC1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527C8CB-5DD6-465F-A497-1B092D799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609600"/>
            <a:ext cx="11430000" cy="1143000"/>
          </a:xfrm>
        </p:spPr>
        <p:txBody>
          <a:bodyPr/>
          <a:lstStyle>
            <a:lvl1pPr>
              <a:defRPr sz="3600"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008228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267200"/>
            <a:ext cx="5568696" cy="1935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4707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>
            <a:extLst>
              <a:ext uri="{FF2B5EF4-FFF2-40B4-BE49-F238E27FC236}">
                <a16:creationId xmlns:a16="http://schemas.microsoft.com/office/drawing/2014/main" id="{6DA21A3E-ED21-421A-9980-CD5214B00D8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117" y="199"/>
            <a:ext cx="12194117" cy="6859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B6B950C-0841-4E47-99EB-C7B124AE53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133599"/>
            <a:ext cx="12192000" cy="1376363"/>
          </a:xfrm>
        </p:spPr>
        <p:txBody>
          <a:bodyPr anchor="t" anchorCtr="0">
            <a:noAutofit/>
          </a:bodyPr>
          <a:lstStyle>
            <a:lvl1pPr algn="ctr">
              <a:defRPr sz="36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6E1335-6258-4368-A6F4-5DA29C3970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B0BCAC-6D18-416A-80A0-2FD5D9C8E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3400" y="5735638"/>
            <a:ext cx="11506200" cy="985838"/>
          </a:xfrm>
          <a:prstGeom prst="rect">
            <a:avLst/>
          </a:prstGeom>
        </p:spPr>
        <p:txBody>
          <a:bodyPr anchor="t" anchorCtr="0"/>
          <a:lstStyle>
            <a:lvl1pPr algn="l">
              <a:defRPr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83B2988-E59C-ED04-C54F-48ED8376A731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27432" y="0"/>
            <a:ext cx="12134851" cy="0"/>
          </a:xfrm>
          <a:prstGeom prst="line">
            <a:avLst/>
          </a:prstGeom>
          <a:solidFill>
            <a:schemeClr val="accent1"/>
          </a:solidFill>
          <a:ln w="57150" cap="sq" cmpd="sng" algn="ctr">
            <a:solidFill>
              <a:srgbClr val="FFC000"/>
            </a:solidFill>
            <a:prstDash val="solid"/>
            <a:round/>
            <a:headEnd type="none" w="lg" len="med"/>
            <a:tailEnd type="none" w="lg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414798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3" descr="2nd_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0"/>
            <a:ext cx="12194117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01827"/>
            <a:ext cx="10363200" cy="411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14702" y="6381750"/>
            <a:ext cx="54229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900" baseline="0">
                <a:solidFill>
                  <a:srgbClr val="003366"/>
                </a:solidFill>
                <a:latin typeface="Segoe UI" panose="020B0502040204020203" pitchFamily="34" charset="0"/>
                <a:ea typeface="ＭＳ Ｐゴシック" pitchFamily="34" charset="-128"/>
                <a:cs typeface="Segoe UI" panose="020B0502040204020203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/>
              <a:t>© Onpoint Health Data 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6400" y="6400800"/>
            <a:ext cx="7112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900" b="1" baseline="0">
                <a:solidFill>
                  <a:srgbClr val="003366"/>
                </a:solidFill>
                <a:latin typeface="Segoe UI" panose="020B0502040204020203" pitchFamily="34" charset="0"/>
                <a:ea typeface="ＭＳ Ｐゴシック" pitchFamily="34" charset="-128"/>
                <a:cs typeface="Segoe UI" panose="020B0502040204020203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85C494D-EE99-43D3-A4EF-B5D7831D6D8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853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680" r:id="rId5"/>
    <p:sldLayoutId id="2147483712" r:id="rId6"/>
    <p:sldLayoutId id="2147483705" r:id="rId7"/>
    <p:sldLayoutId id="2147483718" r:id="rId8"/>
  </p:sldLayoutIdLst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3366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3366"/>
          </a:solidFill>
          <a:latin typeface="Calibri" pitchFamily="34" charset="0"/>
          <a:ea typeface="ＭＳ Ｐゴシック" pitchFamily="34" charset="-128"/>
          <a:cs typeface="ＭＳ Ｐゴシック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3366"/>
          </a:solidFill>
          <a:latin typeface="Calibri" pitchFamily="34" charset="0"/>
          <a:ea typeface="ＭＳ Ｐゴシック" pitchFamily="34" charset="-128"/>
          <a:cs typeface="ＭＳ Ｐゴシック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3366"/>
          </a:solidFill>
          <a:latin typeface="Calibri" pitchFamily="34" charset="0"/>
          <a:ea typeface="ＭＳ Ｐゴシック" pitchFamily="34" charset="-128"/>
          <a:cs typeface="ＭＳ Ｐゴシック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3366"/>
          </a:solidFill>
          <a:latin typeface="Calibri" pitchFamily="34" charset="0"/>
          <a:ea typeface="ＭＳ Ｐゴシック" pitchFamily="34" charset="-128"/>
          <a:cs typeface="ＭＳ Ｐゴシック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3366"/>
          </a:solidFill>
          <a:latin typeface="Arial" charset="0"/>
          <a:ea typeface="ＭＳ Ｐゴシック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3366"/>
          </a:solidFill>
          <a:latin typeface="Arial" charset="0"/>
          <a:ea typeface="ＭＳ Ｐゴシック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3366"/>
          </a:solidFill>
          <a:latin typeface="Arial" charset="0"/>
          <a:ea typeface="ＭＳ Ｐゴシック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3366"/>
          </a:solidFill>
          <a:latin typeface="Arial" charset="0"/>
          <a:ea typeface="ＭＳ Ｐゴシック" pitchFamily="34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rgbClr val="003366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003366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rgbClr val="003366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003366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800">
          <a:solidFill>
            <a:srgbClr val="003366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900">
          <a:solidFill>
            <a:srgbClr val="003366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900">
          <a:solidFill>
            <a:srgbClr val="003366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900">
          <a:solidFill>
            <a:srgbClr val="003366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900">
          <a:solidFill>
            <a:srgbClr val="003366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-hpd-support@onpointhealthdata.org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hpd-support@onpointhealthdata.org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4" Type="http://schemas.openxmlformats.org/officeDocument/2006/relationships/hyperlink" Target="mailto:hpd@hcai.ca.gov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8D7_D6B2993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gif"/><Relationship Id="rId7" Type="http://schemas.openxmlformats.org/officeDocument/2006/relationships/image" Target="../media/image14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gif"/><Relationship Id="rId4" Type="http://schemas.openxmlformats.org/officeDocument/2006/relationships/image" Target="../media/image11.gif"/><Relationship Id="rId9" Type="http://schemas.openxmlformats.org/officeDocument/2006/relationships/image" Target="../media/image16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FA0B-24A4-409D-B641-4AA55F19BC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2743200"/>
            <a:ext cx="11253211" cy="685800"/>
          </a:xfrm>
        </p:spPr>
        <p:txBody>
          <a:bodyPr anchor="t" anchorCtr="0"/>
          <a:lstStyle/>
          <a:p>
            <a:pPr algn="l"/>
            <a:r>
              <a:rPr lang="en-US" dirty="0">
                <a:latin typeface="Segoe UI"/>
                <a:cs typeface="Segoe UI"/>
              </a:rPr>
              <a:t>Introduction to PGP Encryption &amp; Secure File Transfer Protocol (SFTP)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6512C26-D437-4FE4-B9A4-3DAF690EFD71}"/>
              </a:ext>
            </a:extLst>
          </p:cNvPr>
          <p:cNvSpPr txBox="1"/>
          <p:nvPr/>
        </p:nvSpPr>
        <p:spPr bwMode="auto">
          <a:xfrm>
            <a:off x="3409950" y="466725"/>
            <a:ext cx="2457449" cy="838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ts val="195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  <a:latin typeface="Segoe UI Semibold" panose="020B0702040204020203" pitchFamily="34" charset="0"/>
                <a:ea typeface="ＭＳ Ｐゴシック"/>
                <a:cs typeface="Segoe UI Semibold" panose="020B0702040204020203" pitchFamily="34" charset="0"/>
              </a:rPr>
              <a:t>Reliable data.</a:t>
            </a:r>
          </a:p>
          <a:p>
            <a:pPr marL="0" marR="0" indent="0" algn="l" defTabSz="914400" rtl="0" eaLnBrk="0" fontAlgn="base" latinLnBrk="0" hangingPunct="0">
              <a:lnSpc>
                <a:spcPts val="195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  <a:latin typeface="Segoe UI Semibold" panose="020B0702040204020203" pitchFamily="34" charset="0"/>
                <a:ea typeface="ＭＳ Ｐゴシック"/>
                <a:cs typeface="Segoe UI Semibold" panose="020B0702040204020203" pitchFamily="34" charset="0"/>
              </a:rPr>
              <a:t>Informed decisions.</a:t>
            </a:r>
          </a:p>
          <a:p>
            <a:pPr marL="0" marR="0" indent="0" algn="l" defTabSz="914400" rtl="0" eaLnBrk="0" fontAlgn="base" latinLnBrk="0" hangingPunct="0">
              <a:lnSpc>
                <a:spcPts val="195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  <a:latin typeface="Segoe UI Semibold" panose="020B0702040204020203" pitchFamily="34" charset="0"/>
                <a:ea typeface="ＭＳ Ｐゴシック"/>
                <a:cs typeface="Segoe UI Semibold" panose="020B0702040204020203" pitchFamily="34" charset="0"/>
              </a:rPr>
              <a:t>Strategic advantage.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E738046-8289-4D63-B0AA-421C0AF3E72C}"/>
              </a:ext>
            </a:extLst>
          </p:cNvPr>
          <p:cNvCxnSpPr>
            <a:cxnSpLocks/>
          </p:cNvCxnSpPr>
          <p:nvPr/>
        </p:nvCxnSpPr>
        <p:spPr bwMode="auto">
          <a:xfrm flipV="1">
            <a:off x="3238500" y="533399"/>
            <a:ext cx="0" cy="731520"/>
          </a:xfrm>
          <a:prstGeom prst="line">
            <a:avLst/>
          </a:prstGeom>
          <a:solidFill>
            <a:schemeClr val="accent1"/>
          </a:solidFill>
          <a:ln w="25400" cap="sq" cmpd="sng" algn="ctr">
            <a:solidFill>
              <a:srgbClr val="FFC000"/>
            </a:solidFill>
            <a:prstDash val="solid"/>
            <a:round/>
            <a:headEnd type="none" w="lg" len="med"/>
            <a:tailEnd type="none" w="lg" len="med"/>
          </a:ln>
          <a:effectLst/>
        </p:spPr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D378903-E43B-41C2-964E-FF0FC8ED467F}"/>
              </a:ext>
            </a:extLst>
          </p:cNvPr>
          <p:cNvCxnSpPr>
            <a:cxnSpLocks/>
          </p:cNvCxnSpPr>
          <p:nvPr/>
        </p:nvCxnSpPr>
        <p:spPr bwMode="auto">
          <a:xfrm>
            <a:off x="27432" y="0"/>
            <a:ext cx="12134851" cy="0"/>
          </a:xfrm>
          <a:prstGeom prst="line">
            <a:avLst/>
          </a:prstGeom>
          <a:solidFill>
            <a:schemeClr val="accent1"/>
          </a:solidFill>
          <a:ln w="57150" cap="sq" cmpd="sng" algn="ctr">
            <a:solidFill>
              <a:srgbClr val="FFC000"/>
            </a:solidFill>
            <a:prstDash val="solid"/>
            <a:round/>
            <a:headEnd type="none" w="lg" len="med"/>
            <a:tailEnd type="none" w="lg" len="med"/>
          </a:ln>
          <a:effectLst/>
        </p:spPr>
      </p:cxnSp>
      <p:sp>
        <p:nvSpPr>
          <p:cNvPr id="3" name="Text Box 7">
            <a:extLst>
              <a:ext uri="{FF2B5EF4-FFF2-40B4-BE49-F238E27FC236}">
                <a16:creationId xmlns:a16="http://schemas.microsoft.com/office/drawing/2014/main" id="{5D088399-CDDA-4081-60B4-0A668907E8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715000"/>
            <a:ext cx="903869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t">
            <a:spAutoFit/>
          </a:bodyPr>
          <a:lstStyle/>
          <a:p>
            <a:pPr lvl="0" eaLnBrk="0" hangingPunct="0">
              <a:defRPr/>
            </a:pPr>
            <a:r>
              <a:rPr lang="en-US" sz="2400" dirty="0">
                <a:solidFill>
                  <a:srgbClr val="FFFFFF"/>
                </a:solidFill>
                <a:latin typeface="Segoe UI"/>
                <a:cs typeface="Segoe UI"/>
              </a:rPr>
              <a:t>February 5, 2024</a:t>
            </a:r>
          </a:p>
        </p:txBody>
      </p:sp>
    </p:spTree>
    <p:extLst>
      <p:ext uri="{BB962C8B-B14F-4D97-AF65-F5344CB8AC3E}">
        <p14:creationId xmlns:p14="http://schemas.microsoft.com/office/powerpoint/2010/main" val="7130192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DBBA4EB-2E2A-4DE7-B393-2697EFBDF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09600"/>
            <a:ext cx="11544300" cy="762000"/>
          </a:xfrm>
        </p:spPr>
        <p:txBody>
          <a:bodyPr/>
          <a:lstStyle/>
          <a:p>
            <a:r>
              <a:rPr lang="en-US" dirty="0">
                <a:latin typeface="Segoe UI"/>
                <a:cs typeface="Segoe UI"/>
              </a:rPr>
              <a:t>Demonstrations</a:t>
            </a:r>
            <a:endParaRPr lang="en-US" dirty="0"/>
          </a:p>
        </p:txBody>
      </p:sp>
      <p:sp>
        <p:nvSpPr>
          <p:cNvPr id="2" name="Content Placeholder 24">
            <a:extLst>
              <a:ext uri="{FF2B5EF4-FFF2-40B4-BE49-F238E27FC236}">
                <a16:creationId xmlns:a16="http://schemas.microsoft.com/office/drawing/2014/main" id="{842D70C4-9B95-4962-88AA-61DCA2E488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599246"/>
            <a:ext cx="11430000" cy="4346448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latin typeface="Segoe UI"/>
                <a:cs typeface="Segoe UI"/>
              </a:rPr>
              <a:t>Demonstration #1 – PGP encryption</a:t>
            </a:r>
          </a:p>
          <a:p>
            <a:pPr lvl="1" indent="-334645"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latin typeface="Segoe UI"/>
                <a:cs typeface="Segoe UI"/>
              </a:rPr>
              <a:t>Generate PGP key </a:t>
            </a:r>
          </a:p>
          <a:p>
            <a:pPr lvl="1" indent="-334645"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latin typeface="Segoe UI"/>
                <a:cs typeface="Segoe UI"/>
              </a:rPr>
              <a:t>Encrypt file(s)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latin typeface="Segoe UI"/>
                <a:cs typeface="Segoe UI"/>
              </a:rPr>
              <a:t>Demonstration #2 –  SFTP access</a:t>
            </a:r>
          </a:p>
          <a:p>
            <a:pPr lvl="1" indent="-334645"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latin typeface="Segoe UI"/>
                <a:cs typeface="Segoe UI"/>
              </a:rPr>
              <a:t>Generate an SSH key </a:t>
            </a:r>
            <a:endParaRPr lang="en-US" dirty="0"/>
          </a:p>
          <a:p>
            <a:pPr lvl="1" indent="-334645"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latin typeface="Segoe UI"/>
                <a:cs typeface="Segoe UI"/>
              </a:rPr>
              <a:t>Log in to SFTP account</a:t>
            </a:r>
          </a:p>
          <a:p>
            <a:pPr lvl="1" indent="-334645"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latin typeface="Segoe UI"/>
                <a:cs typeface="Segoe UI"/>
              </a:rPr>
              <a:t>Transfer file(s) via SFTP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932BF20B-9520-4B78-A23C-DA88512C7DA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99800" y="6446520"/>
            <a:ext cx="711200" cy="152400"/>
          </a:xfrm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62FC84D-7BCC-4403-B3D5-92D5D5DDA2E3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Segoe UI" panose="020B0502040204020203" pitchFamily="34" charset="0"/>
                <a:ea typeface="ＭＳ Ｐゴシック"/>
                <a:cs typeface="Segoe UI" panose="020B0502040204020203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ＭＳ Ｐゴシック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23336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6">
            <a:extLst>
              <a:ext uri="{FF2B5EF4-FFF2-40B4-BE49-F238E27FC236}">
                <a16:creationId xmlns:a16="http://schemas.microsoft.com/office/drawing/2014/main" id="{A8966C0C-B350-43DF-B239-E7610DDFE2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743200"/>
            <a:ext cx="10972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t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sz="3600" b="1" dirty="0">
                <a:solidFill>
                  <a:schemeClr val="bg1"/>
                </a:solidFill>
                <a:latin typeface="Segoe UI"/>
                <a:cs typeface="Segoe UI"/>
              </a:rPr>
              <a:t>Demonstration #1 – PGP Encryption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1298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6">
            <a:extLst>
              <a:ext uri="{FF2B5EF4-FFF2-40B4-BE49-F238E27FC236}">
                <a16:creationId xmlns:a16="http://schemas.microsoft.com/office/drawing/2014/main" id="{A8966C0C-B350-43DF-B239-E7610DDFE2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743200"/>
            <a:ext cx="10972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t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sz="3600" b="1" dirty="0">
                <a:solidFill>
                  <a:schemeClr val="bg1"/>
                </a:solidFill>
                <a:latin typeface="Segoe UI"/>
                <a:cs typeface="Segoe UI"/>
              </a:rPr>
              <a:t>Demonstration #2 – SFTP Access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6787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DBBA4EB-2E2A-4DE7-B393-2697EFBDF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09600"/>
            <a:ext cx="11544300" cy="1143000"/>
          </a:xfrm>
        </p:spPr>
        <p:txBody>
          <a:bodyPr/>
          <a:lstStyle/>
          <a:p>
            <a:r>
              <a:rPr lang="en-US" dirty="0">
                <a:latin typeface="Segoe UI"/>
                <a:cs typeface="Segoe UI"/>
              </a:rPr>
              <a:t>FAQs – Submitting via SFTP</a:t>
            </a:r>
          </a:p>
        </p:txBody>
      </p:sp>
      <p:sp>
        <p:nvSpPr>
          <p:cNvPr id="2" name="Content Placeholder 24">
            <a:extLst>
              <a:ext uri="{FF2B5EF4-FFF2-40B4-BE49-F238E27FC236}">
                <a16:creationId xmlns:a16="http://schemas.microsoft.com/office/drawing/2014/main" id="{842D70C4-9B95-4962-88AA-61DCA2E488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599246"/>
            <a:ext cx="11430000" cy="4725354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 dirty="0">
                <a:latin typeface="Segoe UI"/>
                <a:cs typeface="Segoe UI"/>
              </a:rPr>
              <a:t>"Why do I still see my submission in my SFTP account after file transfer?"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latin typeface="Segoe UI"/>
                <a:cs typeface="Segoe UI"/>
              </a:rPr>
              <a:t>Files “live” within your SFTP account for 30 days but can be deleted or resubmitted at your discretion</a:t>
            </a:r>
            <a:endParaRPr lang="en-US" dirty="0">
              <a:cs typeface="Segoe UI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latin typeface="Segoe UI"/>
                <a:cs typeface="Segoe UI"/>
              </a:rPr>
              <a:t>After 30 days, files are archived locally within your SFTP account for 150 days but cannot be updated or deleted without permission from Onpoint’s IT department</a:t>
            </a:r>
            <a:endParaRPr lang="en-US" dirty="0">
              <a:cs typeface="Segoe UI"/>
            </a:endParaRPr>
          </a:p>
          <a:p>
            <a:pPr lvl="1" indent="-334645"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latin typeface="Segoe UI"/>
                <a:cs typeface="Segoe UI"/>
              </a:rPr>
              <a:t>To update or delete archived files, please send a request to: </a:t>
            </a:r>
            <a:br>
              <a:rPr lang="en-US" dirty="0">
                <a:latin typeface="Segoe UI"/>
                <a:cs typeface="Segoe UI"/>
              </a:rPr>
            </a:br>
            <a:r>
              <a:rPr lang="en-US" u="sng" dirty="0">
                <a:uFill>
                  <a:solidFill>
                    <a:srgbClr val="0070C0"/>
                  </a:solidFill>
                </a:uFill>
                <a:latin typeface="Segoe UI"/>
                <a:cs typeface="Segoe U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hpd-support@onpointhealthdata.org</a:t>
            </a:r>
            <a:r>
              <a:rPr lang="en-US" u="sng" dirty="0">
                <a:uFill>
                  <a:solidFill>
                    <a:srgbClr val="0070C0"/>
                  </a:solidFill>
                </a:uFill>
                <a:latin typeface="Segoe UI"/>
                <a:cs typeface="Segoe UI"/>
              </a:rPr>
              <a:t> </a:t>
            </a:r>
          </a:p>
          <a:p>
            <a:pPr marL="8255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 dirty="0">
                <a:latin typeface="Segoe UI"/>
                <a:cs typeface="Segoe UI"/>
              </a:rPr>
              <a:t>"How do I know whether my file transferred successfully?"</a:t>
            </a:r>
          </a:p>
          <a:p>
            <a:pPr indent="-334645"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latin typeface="Segoe UI"/>
                <a:cs typeface="Segoe UI"/>
              </a:rPr>
              <a:t>SFTP submission and file progress are traceable within Onpoint CDM</a:t>
            </a:r>
          </a:p>
          <a:p>
            <a:pPr indent="-334645"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latin typeface="Segoe UI"/>
                <a:cs typeface="Segoe UI"/>
              </a:rPr>
              <a:t>If a file fails during the transmission process, your team is informed via an automated email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C0A934D1-911E-4E69-96C0-1819E36F061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99800" y="6446520"/>
            <a:ext cx="711200" cy="152400"/>
          </a:xfrm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62FC84D-7BCC-4403-B3D5-92D5D5DDA2E3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Segoe UI" panose="020B0502040204020203" pitchFamily="34" charset="0"/>
                <a:ea typeface="ＭＳ Ｐゴシック"/>
                <a:cs typeface="Segoe UI" panose="020B0502040204020203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ＭＳ Ｐゴシック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66595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6">
            <a:extLst>
              <a:ext uri="{FF2B5EF4-FFF2-40B4-BE49-F238E27FC236}">
                <a16:creationId xmlns:a16="http://schemas.microsoft.com/office/drawing/2014/main" id="{A8966C0C-B350-43DF-B239-E7610DDFE2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743200"/>
            <a:ext cx="102012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t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sz="3600" b="1" dirty="0">
                <a:solidFill>
                  <a:schemeClr val="bg1"/>
                </a:solidFill>
                <a:latin typeface="Segoe UI"/>
                <a:cs typeface="Segoe UI"/>
              </a:rPr>
              <a:t>Next Steps, Resources, &amp; Support</a:t>
            </a:r>
            <a:endParaRPr lang="en-US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7" name="Text Box 7">
            <a:extLst>
              <a:ext uri="{FF2B5EF4-FFF2-40B4-BE49-F238E27FC236}">
                <a16:creationId xmlns:a16="http://schemas.microsoft.com/office/drawing/2014/main" id="{46E2B3AE-F167-4278-B9BA-1F67D2BC74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717232"/>
            <a:ext cx="903869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defRPr/>
            </a:pPr>
            <a:r>
              <a:rPr lang="en-US" sz="2400" dirty="0">
                <a:solidFill>
                  <a:srgbClr val="FFFFFF"/>
                </a:solidFill>
                <a:latin typeface="Segoe UI"/>
                <a:cs typeface="Segoe UI"/>
              </a:rPr>
              <a:t>Dawn Hamlin, </a:t>
            </a:r>
            <a:r>
              <a:rPr lang="en-US" sz="2400" i="1" dirty="0">
                <a:solidFill>
                  <a:srgbClr val="FFFFFF"/>
                </a:solidFill>
                <a:latin typeface="Segoe UI"/>
                <a:cs typeface="Segoe UI"/>
              </a:rPr>
              <a:t>Senior Operations Analyst</a:t>
            </a:r>
          </a:p>
        </p:txBody>
      </p:sp>
    </p:spTree>
    <p:extLst>
      <p:ext uri="{BB962C8B-B14F-4D97-AF65-F5344CB8AC3E}">
        <p14:creationId xmlns:p14="http://schemas.microsoft.com/office/powerpoint/2010/main" val="12031746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DBBA4EB-2E2A-4DE7-B393-2697EFBDF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09600"/>
            <a:ext cx="11544300" cy="867726"/>
          </a:xfrm>
        </p:spPr>
        <p:txBody>
          <a:bodyPr/>
          <a:lstStyle/>
          <a:p>
            <a:r>
              <a:rPr lang="en-US" dirty="0">
                <a:latin typeface="Segoe UI"/>
                <a:cs typeface="Segoe UI"/>
              </a:rPr>
              <a:t>Next Steps for Establishing SFTP Connectivity</a:t>
            </a:r>
          </a:p>
        </p:txBody>
      </p:sp>
      <p:sp>
        <p:nvSpPr>
          <p:cNvPr id="2" name="Content Placeholder 24">
            <a:extLst>
              <a:ext uri="{FF2B5EF4-FFF2-40B4-BE49-F238E27FC236}">
                <a16:creationId xmlns:a16="http://schemas.microsoft.com/office/drawing/2014/main" id="{842D70C4-9B95-4962-88AA-61DCA2E488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599246"/>
            <a:ext cx="11430000" cy="4725354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latin typeface="Segoe UI"/>
                <a:cs typeface="Segoe UI"/>
              </a:rPr>
              <a:t>Onpoint has created a user guide for PGP setup and SFTP connectivity that details all aspects of the process, including…</a:t>
            </a:r>
          </a:p>
          <a:p>
            <a:pPr lvl="1" indent="-334645"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latin typeface="Segoe UI"/>
                <a:cs typeface="Segoe UI"/>
              </a:rPr>
              <a:t>Step-by-step directions regarding PGP and SSH key generation</a:t>
            </a:r>
          </a:p>
          <a:p>
            <a:pPr lvl="1" indent="-334645"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latin typeface="Segoe UI"/>
                <a:cs typeface="Segoe UI"/>
              </a:rPr>
              <a:t>An overview of establishing SFTP connectivity with Onpoint</a:t>
            </a:r>
          </a:p>
          <a:p>
            <a:pPr lvl="1" indent="-334645"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latin typeface="Segoe UI"/>
                <a:cs typeface="Segoe UI"/>
              </a:rPr>
              <a:t>Guidelines for file signing, encryption, and decryption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latin typeface="Segoe UI"/>
                <a:cs typeface="Segoe UI"/>
              </a:rPr>
              <a:t>Onpoint will send a follow-up email with SFTP registration form and user guide</a:t>
            </a:r>
            <a:endParaRPr lang="en-US" dirty="0">
              <a:cs typeface="Segoe UI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latin typeface="Segoe UI"/>
                <a:cs typeface="Segoe UI"/>
              </a:rPr>
              <a:t>Communicate with your IT department to coordinate SFTP connectivity efforts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b="1" dirty="0">
                <a:latin typeface="Segoe UI"/>
                <a:cs typeface="Segoe UI"/>
              </a:rPr>
              <a:t>Please note:</a:t>
            </a:r>
            <a:r>
              <a:rPr lang="en-US" dirty="0">
                <a:latin typeface="Segoe UI"/>
                <a:cs typeface="Segoe UI"/>
              </a:rPr>
              <a:t> While submitters are encouraged to prepare PGP and SSH key pairs and initiate internal requests for PGP encryption and SFTP connectivity, </a:t>
            </a:r>
            <a:r>
              <a:rPr lang="en-US" b="1" dirty="0">
                <a:latin typeface="Segoe UI"/>
                <a:cs typeface="Segoe UI"/>
              </a:rPr>
              <a:t>Onpoint cannot complete SFTP requests until</a:t>
            </a:r>
            <a:r>
              <a:rPr lang="en-US" dirty="0">
                <a:latin typeface="Segoe UI"/>
                <a:cs typeface="Segoe UI"/>
              </a:rPr>
              <a:t> </a:t>
            </a:r>
            <a:r>
              <a:rPr lang="en-US" b="1" dirty="0">
                <a:latin typeface="Segoe UI"/>
                <a:cs typeface="Segoe UI"/>
              </a:rPr>
              <a:t>the submitter has completed registration.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19D0058A-3706-4544-BD48-DBD03AF78F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99800" y="6446520"/>
            <a:ext cx="711200" cy="152400"/>
          </a:xfrm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62FC84D-7BCC-4403-B3D5-92D5D5DDA2E3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Segoe UI" panose="020B0502040204020203" pitchFamily="34" charset="0"/>
                <a:ea typeface="ＭＳ Ｐゴシック"/>
                <a:cs typeface="Segoe UI" panose="020B0502040204020203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ＭＳ Ｐゴシック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77762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6">
            <a:extLst>
              <a:ext uri="{FF2B5EF4-FFF2-40B4-BE49-F238E27FC236}">
                <a16:creationId xmlns:a16="http://schemas.microsoft.com/office/drawing/2014/main" id="{E6CF3DB3-87FC-CF63-6CD2-FE2156CD35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384" y="1971931"/>
            <a:ext cx="10972800" cy="381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eaLnBrk="0" fontAlgn="base" hangingPunct="0">
              <a:spcAft>
                <a:spcPts val="600"/>
              </a:spcAft>
              <a:defRPr/>
            </a:pPr>
            <a:r>
              <a:rPr lang="en-US" sz="3600" b="1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Questions?</a:t>
            </a:r>
          </a:p>
          <a:p>
            <a:pPr lvl="0" eaLnBrk="0" fontAlgn="base" hangingPunct="0">
              <a:spcAft>
                <a:spcPts val="600"/>
              </a:spcAft>
              <a:defRPr/>
            </a:pPr>
            <a:endParaRPr lang="en-US" sz="3600" dirty="0">
              <a:solidFill>
                <a:prstClr val="whit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defRPr/>
            </a:pPr>
            <a:r>
              <a:rPr lang="en-US" sz="3200" b="1" kern="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Technical questions:</a:t>
            </a:r>
          </a:p>
          <a:p>
            <a:pPr>
              <a:defRPr/>
            </a:pPr>
            <a:r>
              <a:rPr lang="en-US" sz="3200" kern="0" dirty="0">
                <a:solidFill>
                  <a:schemeClr val="accent1">
                    <a:lumMod val="20000"/>
                    <a:lumOff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hpd-support@onpointhealthdata.org</a:t>
            </a:r>
            <a:endParaRPr lang="en-US" sz="3200" kern="0" dirty="0">
              <a:solidFill>
                <a:schemeClr val="accent1">
                  <a:lumMod val="20000"/>
                  <a:lumOff val="8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defRPr/>
            </a:pPr>
            <a:endParaRPr lang="en-US" sz="3200" kern="0" dirty="0">
              <a:solidFill>
                <a:schemeClr val="accent1">
                  <a:lumMod val="20000"/>
                  <a:lumOff val="80000"/>
                </a:schemeClr>
              </a:solidFill>
              <a:latin typeface="Calibri" pitchFamily="34" charset="0"/>
              <a:cs typeface="Segoe UI" panose="020B0502040204020203" pitchFamily="34" charset="0"/>
            </a:endParaRPr>
          </a:p>
          <a:p>
            <a:pPr lvl="0">
              <a:defRPr/>
            </a:pPr>
            <a:r>
              <a:rPr lang="en-US" sz="3200" b="1" kern="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Regulatory questions:</a:t>
            </a:r>
          </a:p>
          <a:p>
            <a:pPr lvl="0">
              <a:defRPr/>
            </a:pPr>
            <a:r>
              <a:rPr lang="en-US" sz="3200" kern="0" dirty="0">
                <a:solidFill>
                  <a:schemeClr val="accent1">
                    <a:lumMod val="20000"/>
                    <a:lumOff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hpd@hcai.ca.gov</a:t>
            </a:r>
            <a:endParaRPr lang="en-US" sz="3200" kern="0" dirty="0">
              <a:solidFill>
                <a:schemeClr val="accent1">
                  <a:lumMod val="20000"/>
                  <a:lumOff val="8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9807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6">
            <a:extLst>
              <a:ext uri="{FF2B5EF4-FFF2-40B4-BE49-F238E27FC236}">
                <a16:creationId xmlns:a16="http://schemas.microsoft.com/office/drawing/2014/main" id="{A8966C0C-B350-43DF-B239-E7610DDFE2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743200"/>
            <a:ext cx="102012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t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sz="3600" b="1" dirty="0">
                <a:solidFill>
                  <a:schemeClr val="bg1"/>
                </a:solidFill>
                <a:latin typeface="Segoe UI"/>
                <a:cs typeface="Segoe UI"/>
              </a:rPr>
              <a:t>Implementation &amp; Training Timeline Reminders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6995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DBBA4EB-2E2A-4DE7-B393-2697EFBDF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09600"/>
            <a:ext cx="11601450" cy="685800"/>
          </a:xfrm>
        </p:spPr>
        <p:txBody>
          <a:bodyPr/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Implementation &amp; Training Timeline</a:t>
            </a:r>
          </a:p>
        </p:txBody>
      </p:sp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0BE31FA7-0015-450A-A9B4-D67D8F27DA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99800" y="6446520"/>
            <a:ext cx="711200" cy="152400"/>
          </a:xfrm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62FC84D-7BCC-4403-B3D5-92D5D5DDA2E3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Segoe UI" panose="020B0502040204020203" pitchFamily="34" charset="0"/>
                <a:ea typeface="ＭＳ Ｐゴシック"/>
                <a:cs typeface="Segoe UI" panose="020B0502040204020203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ＭＳ Ｐゴシック"/>
              <a:cs typeface="Segoe UI" panose="020B0502040204020203" pitchFamily="34" charset="0"/>
            </a:endParaRPr>
          </a:p>
        </p:txBody>
      </p:sp>
      <p:graphicFrame>
        <p:nvGraphicFramePr>
          <p:cNvPr id="5" name="!!Table 7">
            <a:extLst>
              <a:ext uri="{FF2B5EF4-FFF2-40B4-BE49-F238E27FC236}">
                <a16:creationId xmlns:a16="http://schemas.microsoft.com/office/drawing/2014/main" id="{A19676CC-2C08-51DD-AF35-5EA5400FEA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0788705"/>
              </p:ext>
            </p:extLst>
          </p:nvPr>
        </p:nvGraphicFramePr>
        <p:xfrm>
          <a:off x="491743" y="1391955"/>
          <a:ext cx="11471657" cy="4441917"/>
        </p:xfrm>
        <a:graphic>
          <a:graphicData uri="http://schemas.openxmlformats.org/drawingml/2006/table">
            <a:tbl>
              <a:tblPr firstRow="1" bandRow="1"/>
              <a:tblGrid>
                <a:gridCol w="2204544">
                  <a:extLst>
                    <a:ext uri="{9D8B030D-6E8A-4147-A177-3AD203B41FA5}">
                      <a16:colId xmlns:a16="http://schemas.microsoft.com/office/drawing/2014/main" val="248579201"/>
                    </a:ext>
                  </a:extLst>
                </a:gridCol>
                <a:gridCol w="9267113">
                  <a:extLst>
                    <a:ext uri="{9D8B030D-6E8A-4147-A177-3AD203B41FA5}">
                      <a16:colId xmlns:a16="http://schemas.microsoft.com/office/drawing/2014/main" val="2555496445"/>
                    </a:ext>
                  </a:extLst>
                </a:gridCol>
              </a:tblGrid>
              <a:tr h="37283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b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Date</a:t>
                      </a:r>
                    </a:p>
                  </a:txBody>
                  <a:tcPr anchor="b">
                    <a:lnL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b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Details</a:t>
                      </a:r>
                    </a:p>
                  </a:txBody>
                  <a:tcPr anchor="b">
                    <a:lnL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3662778"/>
                  </a:ext>
                </a:extLst>
              </a:tr>
              <a:tr h="15009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January 2, 2024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500" kern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Opening of submitter registration for HPD plans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7560067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January 4, 2024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500" b="1" kern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Webinar: </a:t>
                      </a:r>
                      <a:r>
                        <a:rPr lang="en-US" sz="1500" b="0" kern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HPD Submitter Registration Training</a:t>
                      </a:r>
                      <a:endParaRPr lang="en-US" sz="1500" b="1" kern="12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6930160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January 11, 2024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kern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Webinar: </a:t>
                      </a:r>
                      <a:r>
                        <a:rPr lang="en-US" sz="1500" b="0" kern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Overview of HPD Dental Data &amp; CDL v3.0.1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89905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January 31, 2024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5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Health plan/insurer (non-dental) registration deadline 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7080713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February 5, 2024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500" b="1" kern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Webinar: </a:t>
                      </a:r>
                      <a:r>
                        <a:rPr lang="en-US" sz="15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Introduction to PGP Encryption &amp; Secure File Transfer Protocol (SFTP)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4075173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February 22, 2024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Webinar: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5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Overview &amp; Demo of Onpoint CDM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1862546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February 29, 2024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500" kern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Health submitter (non-dental) registration deadline 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3527415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March 1, 2024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Deadline for existing HPD submitters to submit files for first reporting period (January 2024), formatted using CDL™ v3.0.1 specifications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0049533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500" b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March 4, 2024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Webinar: 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Overview of Onpoint CDM Variance Request Process &amp; Data Submission Best Practices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6712800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March 29, 2024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Dental plan and submitter registration deadline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1117755"/>
                  </a:ext>
                </a:extLst>
              </a:tr>
              <a:tr h="14754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500" b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July 31, 2024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Deadline for successful submission of historical dental test data, formatted using CDL™ v3.0.1 specifications 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1128823"/>
                  </a:ext>
                </a:extLst>
              </a:tr>
              <a:tr h="147548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500" b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Ongoing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One-on-one meetings between individual dental submitters and Onpoint staff as needed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405767"/>
                  </a:ext>
                </a:extLst>
              </a:tr>
            </a:tbl>
          </a:graphicData>
        </a:graphic>
      </p:graphicFrame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1EE7B019-EB5F-855E-865D-95F814F836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7232" y="2406393"/>
            <a:ext cx="285750" cy="285750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CEA12DA1-49FB-03B3-B514-166D2A774D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7232" y="2093212"/>
            <a:ext cx="285750" cy="285750"/>
          </a:xfrm>
          <a:prstGeom prst="rect">
            <a:avLst/>
          </a:prstGeom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0EE043A7-52AD-AC79-0368-9FA31754D4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7232" y="1780031"/>
            <a:ext cx="285750" cy="285750"/>
          </a:xfrm>
          <a:prstGeom prst="rect">
            <a:avLst/>
          </a:prstGeom>
        </p:spPr>
      </p:pic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072FAC0A-F509-FB43-2E18-9CB3F62317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803" y="2747383"/>
            <a:ext cx="285750" cy="28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2815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80D676E2-D558-41CD-960D-9756C46161F6}"/>
              </a:ext>
            </a:extLst>
          </p:cNvPr>
          <p:cNvSpPr txBox="1">
            <a:spLocks/>
          </p:cNvSpPr>
          <p:nvPr/>
        </p:nvSpPr>
        <p:spPr>
          <a:xfrm>
            <a:off x="381000" y="609600"/>
            <a:ext cx="11601450" cy="1143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66"/>
                </a:solidFill>
                <a:latin typeface="Calibri" pitchFamily="34" charset="0"/>
                <a:ea typeface="+mj-ea"/>
                <a:cs typeface="ＭＳ Ｐゴシック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66"/>
                </a:solidFill>
                <a:latin typeface="Calibri" pitchFamily="34" charset="0"/>
                <a:ea typeface="ＭＳ Ｐゴシック" pitchFamily="34" charset="-128"/>
                <a:cs typeface="ＭＳ Ｐゴシック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66"/>
                </a:solidFill>
                <a:latin typeface="Calibri" pitchFamily="34" charset="0"/>
                <a:ea typeface="ＭＳ Ｐゴシック" pitchFamily="34" charset="-128"/>
                <a:cs typeface="ＭＳ Ｐゴシック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66"/>
                </a:solidFill>
                <a:latin typeface="Calibri" pitchFamily="34" charset="0"/>
                <a:ea typeface="ＭＳ Ｐゴシック" pitchFamily="34" charset="-128"/>
                <a:cs typeface="ＭＳ Ｐゴシック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66"/>
                </a:solidFill>
                <a:latin typeface="Calibri" pitchFamily="34" charset="0"/>
                <a:ea typeface="ＭＳ Ｐゴシック" pitchFamily="34" charset="-128"/>
                <a:cs typeface="ＭＳ Ｐゴシック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366"/>
                </a:solidFill>
                <a:latin typeface="Arial" charset="0"/>
                <a:ea typeface="ＭＳ Ｐゴシック" pitchFamily="34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366"/>
                </a:solidFill>
                <a:latin typeface="Arial" charset="0"/>
                <a:ea typeface="ＭＳ Ｐゴシック" pitchFamily="34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366"/>
                </a:solidFill>
                <a:latin typeface="Arial" charset="0"/>
                <a:ea typeface="ＭＳ Ｐゴシック" pitchFamily="34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366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kern="0" dirty="0">
                <a:latin typeface="Segoe UI" panose="020B0502040204020203" pitchFamily="34" charset="0"/>
                <a:cs typeface="Segoe UI" panose="020B0502040204020203" pitchFamily="34" charset="0"/>
              </a:rPr>
              <a:t>Thank you.</a:t>
            </a:r>
          </a:p>
        </p:txBody>
      </p:sp>
    </p:spTree>
    <p:extLst>
      <p:ext uri="{BB962C8B-B14F-4D97-AF65-F5344CB8AC3E}">
        <p14:creationId xmlns:p14="http://schemas.microsoft.com/office/powerpoint/2010/main" val="13843768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DBBA4EB-2E2A-4DE7-B393-2697EFBDF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09600"/>
            <a:ext cx="11534775" cy="762000"/>
          </a:xfrm>
        </p:spPr>
        <p:txBody>
          <a:bodyPr/>
          <a:lstStyle/>
          <a:p>
            <a:r>
              <a:rPr lang="en-US" dirty="0">
                <a:latin typeface="Segoe UI"/>
                <a:cs typeface="Segoe UI"/>
              </a:rPr>
              <a:t>Welcome &amp; Onpoint Introductions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9BEC9C8B-7FC2-4A60-95A7-3EE14BF684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99800" y="6446520"/>
            <a:ext cx="711200" cy="152400"/>
          </a:xfrm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62FC84D-7BCC-4403-B3D5-92D5D5DDA2E3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Segoe UI" panose="020B0502040204020203" pitchFamily="34" charset="0"/>
                <a:ea typeface="ＭＳ Ｐゴシック"/>
                <a:cs typeface="Segoe UI" panose="020B0502040204020203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ＭＳ Ｐゴシック"/>
              <a:cs typeface="Segoe UI" panose="020B0502040204020203" pitchFamily="34" charset="0"/>
            </a:endParaRPr>
          </a:p>
        </p:txBody>
      </p:sp>
      <p:sp>
        <p:nvSpPr>
          <p:cNvPr id="9" name="Content Placeholder 24">
            <a:extLst>
              <a:ext uri="{FF2B5EF4-FFF2-40B4-BE49-F238E27FC236}">
                <a16:creationId xmlns:a16="http://schemas.microsoft.com/office/drawing/2014/main" id="{933E1EB9-AD3E-45F3-9507-87213615DC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99246"/>
            <a:ext cx="11430000" cy="4346448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latin typeface="Segoe UI"/>
                <a:cs typeface="Segoe UI"/>
              </a:rPr>
              <a:t>Dawn Hamlin, </a:t>
            </a:r>
            <a:r>
              <a:rPr lang="en-US" i="1" dirty="0">
                <a:latin typeface="Segoe UI"/>
                <a:cs typeface="Segoe UI"/>
              </a:rPr>
              <a:t>Senior Operations Analyst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latin typeface="Segoe UI"/>
                <a:cs typeface="Segoe UI"/>
              </a:rPr>
              <a:t>Nicole Jakubowski,</a:t>
            </a:r>
            <a:r>
              <a:rPr lang="en-US" i="1" dirty="0">
                <a:latin typeface="Segoe UI"/>
                <a:cs typeface="Segoe UI"/>
              </a:rPr>
              <a:t> Operations Analyst</a:t>
            </a:r>
            <a:endParaRPr lang="en-US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latin typeface="Segoe UI"/>
                <a:cs typeface="Segoe UI"/>
              </a:rPr>
              <a:t>Jacob Kemer, </a:t>
            </a:r>
            <a:r>
              <a:rPr lang="en-US" i="1" dirty="0">
                <a:latin typeface="Segoe UI"/>
                <a:cs typeface="Segoe UI"/>
              </a:rPr>
              <a:t>Cloud Support Engineer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i="1" dirty="0">
              <a:latin typeface="Segoe UI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2182207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DBBA4EB-2E2A-4DE7-B393-2697EFBDF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09600"/>
            <a:ext cx="11544300" cy="762000"/>
          </a:xfrm>
        </p:spPr>
        <p:txBody>
          <a:bodyPr/>
          <a:lstStyle/>
          <a:p>
            <a:r>
              <a:rPr lang="en-US" dirty="0">
                <a:latin typeface="Segoe UI"/>
                <a:cs typeface="Segoe UI"/>
              </a:rPr>
              <a:t>Agenda</a:t>
            </a:r>
            <a:endParaRPr lang="en-US" dirty="0"/>
          </a:p>
        </p:txBody>
      </p:sp>
      <p:sp>
        <p:nvSpPr>
          <p:cNvPr id="3" name="Content Placeholder 24">
            <a:extLst>
              <a:ext uri="{FF2B5EF4-FFF2-40B4-BE49-F238E27FC236}">
                <a16:creationId xmlns:a16="http://schemas.microsoft.com/office/drawing/2014/main" id="{EC6C99F5-0FEA-4481-9D1B-531E01E02B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99246"/>
            <a:ext cx="11430000" cy="4346448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latin typeface="Segoe UI"/>
                <a:cs typeface="Segoe UI"/>
              </a:rPr>
              <a:t>Submitting files to the Healthcare Payments Database (HPD) Program</a:t>
            </a:r>
          </a:p>
          <a:p>
            <a:pPr marL="796925" lvl="1" indent="-457200"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lang="en-US" dirty="0">
                <a:latin typeface="Segoe UI"/>
                <a:cs typeface="Segoe UI"/>
              </a:rPr>
              <a:t>Upload files manually in Onpoint CDM (Claims Data Manager) </a:t>
            </a:r>
          </a:p>
          <a:p>
            <a:pPr marL="796925" lvl="1" indent="-457200"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lang="en-US" dirty="0">
                <a:latin typeface="Segoe UI"/>
                <a:cs typeface="Segoe UI"/>
              </a:rPr>
              <a:t>Submit files via SFTP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latin typeface="Segoe UI"/>
                <a:cs typeface="Segoe UI"/>
              </a:rPr>
              <a:t>Demonstrations of PGP (Pretty Good Privacy) encryption and SFTP access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latin typeface="Segoe UI"/>
                <a:cs typeface="Segoe UI"/>
              </a:rPr>
              <a:t>Next steps, resources, and support to establish connectivity with Onpoint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latin typeface="Segoe UI"/>
                <a:cs typeface="Segoe UI"/>
              </a:rPr>
              <a:t>Questions?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latin typeface="Segoe UI"/>
                <a:cs typeface="Segoe UI"/>
              </a:rPr>
              <a:t>Implementation and training timeline reminders</a:t>
            </a:r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4F6B956F-BCE8-7FB0-F8A3-56649B78BCF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99800" y="6446520"/>
            <a:ext cx="711200" cy="152400"/>
          </a:xfrm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62FC84D-7BCC-4403-B3D5-92D5D5DDA2E3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Segoe UI" panose="020B0502040204020203" pitchFamily="34" charset="0"/>
                <a:ea typeface="ＭＳ Ｐゴシック"/>
                <a:cs typeface="Segoe UI" panose="020B0502040204020203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ＭＳ Ｐゴシック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4528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6">
            <a:extLst>
              <a:ext uri="{FF2B5EF4-FFF2-40B4-BE49-F238E27FC236}">
                <a16:creationId xmlns:a16="http://schemas.microsoft.com/office/drawing/2014/main" id="{A8966C0C-B350-43DF-B239-E7610DDFE2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743200"/>
            <a:ext cx="10972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t">
            <a:spAutoFit/>
          </a:bodyPr>
          <a:lstStyle/>
          <a:p>
            <a:pPr eaLnBrk="0" fontAlgn="base" hangingPunct="0">
              <a:spcAft>
                <a:spcPts val="600"/>
              </a:spcAft>
              <a:defRPr/>
            </a:pPr>
            <a:r>
              <a:rPr lang="en-US" sz="3600" b="1" dirty="0">
                <a:solidFill>
                  <a:schemeClr val="bg1"/>
                </a:solidFill>
                <a:latin typeface="Segoe UI"/>
                <a:cs typeface="Segoe UI"/>
              </a:rPr>
              <a:t>Submitting Files to the HPD Program</a:t>
            </a:r>
            <a:endParaRPr lang="en-US" sz="36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xt Box 7">
            <a:extLst>
              <a:ext uri="{FF2B5EF4-FFF2-40B4-BE49-F238E27FC236}">
                <a16:creationId xmlns:a16="http://schemas.microsoft.com/office/drawing/2014/main" id="{46E2B3AE-F167-4278-B9BA-1F67D2BC74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717232"/>
            <a:ext cx="903869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defRPr/>
            </a:pPr>
            <a:r>
              <a:rPr lang="en-US" sz="2400" dirty="0">
                <a:solidFill>
                  <a:srgbClr val="FFFFFF"/>
                </a:solidFill>
                <a:latin typeface="Segoe UI"/>
                <a:cs typeface="Segoe UI"/>
              </a:rPr>
              <a:t>Dawn Hamlin, </a:t>
            </a:r>
            <a:r>
              <a:rPr lang="en-US" sz="2400" i="1" dirty="0">
                <a:solidFill>
                  <a:srgbClr val="FFFFFF"/>
                </a:solidFill>
                <a:latin typeface="Segoe UI"/>
                <a:cs typeface="Segoe UI"/>
              </a:rPr>
              <a:t>Senior Operations Analyst</a:t>
            </a:r>
          </a:p>
        </p:txBody>
      </p:sp>
    </p:spTree>
    <p:extLst>
      <p:ext uri="{BB962C8B-B14F-4D97-AF65-F5344CB8AC3E}">
        <p14:creationId xmlns:p14="http://schemas.microsoft.com/office/powerpoint/2010/main" val="500588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DBBA4EB-2E2A-4DE7-B393-2697EFBDF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09600"/>
            <a:ext cx="11544300" cy="1143000"/>
          </a:xfrm>
        </p:spPr>
        <p:txBody>
          <a:bodyPr/>
          <a:lstStyle/>
          <a:p>
            <a:r>
              <a:rPr lang="en-US" dirty="0">
                <a:latin typeface="Segoe UI"/>
                <a:cs typeface="Segoe UI"/>
              </a:rPr>
              <a:t>Option #1 – Upload Files Manually in Onpoint CDM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FF8577D-EFD1-F891-2046-B83C001EF6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53223" y="1600200"/>
            <a:ext cx="8285555" cy="472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24C68E99-4CE3-77E8-40A5-010E89DB342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99800" y="6446520"/>
            <a:ext cx="711200" cy="152400"/>
          </a:xfrm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62FC84D-7BCC-4403-B3D5-92D5D5DDA2E3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Segoe UI" panose="020B0502040204020203" pitchFamily="34" charset="0"/>
                <a:ea typeface="ＭＳ Ｐゴシック"/>
                <a:cs typeface="Segoe UI" panose="020B0502040204020203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ＭＳ Ｐゴシック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23371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DBBA4EB-2E2A-4DE7-B393-2697EFBDF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09600"/>
            <a:ext cx="11544300" cy="738389"/>
          </a:xfrm>
        </p:spPr>
        <p:txBody>
          <a:bodyPr/>
          <a:lstStyle/>
          <a:p>
            <a:r>
              <a:rPr lang="en-US" dirty="0">
                <a:latin typeface="Segoe UI"/>
                <a:cs typeface="Segoe UI"/>
              </a:rPr>
              <a:t>Option #2 – Submit Files via SFTP</a:t>
            </a:r>
            <a:endParaRPr lang="en-US" dirty="0"/>
          </a:p>
        </p:txBody>
      </p:sp>
      <p:sp>
        <p:nvSpPr>
          <p:cNvPr id="12" name="Content Placeholder 24">
            <a:extLst>
              <a:ext uri="{FF2B5EF4-FFF2-40B4-BE49-F238E27FC236}">
                <a16:creationId xmlns:a16="http://schemas.microsoft.com/office/drawing/2014/main" id="{6163970E-2EC2-40B9-A80B-E9D7A8BB7FC8}"/>
              </a:ext>
            </a:extLst>
          </p:cNvPr>
          <p:cNvSpPr txBox="1">
            <a:spLocks/>
          </p:cNvSpPr>
          <p:nvPr/>
        </p:nvSpPr>
        <p:spPr bwMode="auto">
          <a:xfrm>
            <a:off x="457200" y="1600200"/>
            <a:ext cx="10972800" cy="1355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66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82625" indent="-334963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003366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025525" indent="-341313" algn="l" rtl="0" eaLnBrk="1" fontAlgn="base" hangingPunct="1">
              <a:spcBef>
                <a:spcPct val="20000"/>
              </a:spcBef>
              <a:spcAft>
                <a:spcPct val="0"/>
              </a:spcAft>
              <a:buFont typeface="Calibri" panose="020F0502020204030204" pitchFamily="34" charset="0"/>
              <a:buChar char="»"/>
              <a:defRPr sz="2400">
                <a:solidFill>
                  <a:srgbClr val="003366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003366"/>
                </a:solidFill>
                <a:latin typeface="Calibri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3366"/>
                </a:solidFill>
                <a:latin typeface="Calibri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rgbClr val="003366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rgbClr val="003366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rgbClr val="003366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rgbClr val="003366"/>
                </a:solidFill>
                <a:latin typeface="+mn-lt"/>
                <a:ea typeface="+mn-ea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latin typeface="Segoe UI"/>
                <a:cs typeface="Segoe UI"/>
              </a:rPr>
              <a:t>Secure File Transfer Protocol (SFTP)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latin typeface="Segoe UI"/>
                <a:cs typeface="Segoe UI"/>
              </a:rPr>
              <a:t>Provides an encrypted channel for secure file transmissions between a client and a host system 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B0E4BFF-397E-42CA-B70B-046F4BEF318F}"/>
              </a:ext>
            </a:extLst>
          </p:cNvPr>
          <p:cNvGrpSpPr/>
          <p:nvPr/>
        </p:nvGrpSpPr>
        <p:grpSpPr>
          <a:xfrm>
            <a:off x="3068903" y="3208096"/>
            <a:ext cx="6054194" cy="2574363"/>
            <a:chOff x="4613807" y="2500781"/>
            <a:chExt cx="6485993" cy="2757973"/>
          </a:xfrm>
        </p:grpSpPr>
        <p:pic>
          <p:nvPicPr>
            <p:cNvPr id="1040" name="Picture 16" descr="See the source image">
              <a:extLst>
                <a:ext uri="{FF2B5EF4-FFF2-40B4-BE49-F238E27FC236}">
                  <a16:creationId xmlns:a16="http://schemas.microsoft.com/office/drawing/2014/main" id="{3BC1F5F2-B62F-46E1-AC3F-DBE1A74C5D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3807" y="3074721"/>
              <a:ext cx="3341956" cy="175844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>
              <a:extLst>
                <a:ext uri="{FF2B5EF4-FFF2-40B4-BE49-F238E27FC236}">
                  <a16:creationId xmlns:a16="http://schemas.microsoft.com/office/drawing/2014/main" id="{59E520B1-A464-4B94-8B4E-1E3100CBC6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00301" y="2500781"/>
              <a:ext cx="3581400" cy="114788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Picture 12" descr="See the source image">
              <a:extLst>
                <a:ext uri="{FF2B5EF4-FFF2-40B4-BE49-F238E27FC236}">
                  <a16:creationId xmlns:a16="http://schemas.microsoft.com/office/drawing/2014/main" id="{9374F702-8915-4B61-9F2C-02271C370E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00300" y="3992254"/>
              <a:ext cx="3799500" cy="12665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891089D3-7759-B99B-5663-0D9EF785DE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99800" y="6446520"/>
            <a:ext cx="711200" cy="152400"/>
          </a:xfrm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62FC84D-7BCC-4403-B3D5-92D5D5DDA2E3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Segoe UI" panose="020B0502040204020203" pitchFamily="34" charset="0"/>
                <a:ea typeface="ＭＳ Ｐゴシック"/>
                <a:cs typeface="Segoe UI" panose="020B0502040204020203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ＭＳ Ｐゴシック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20288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extLst>
    <p:ext uri="{6950BFC3-D8DA-4A85-94F7-54DA5524770B}">
      <p188:commentRel xmlns:p188="http://schemas.microsoft.com/office/powerpoint/2018/8/main" r:id="rId3"/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DBBA4EB-2E2A-4DE7-B393-2697EFBDF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09600"/>
            <a:ext cx="11544300" cy="742574"/>
          </a:xfrm>
        </p:spPr>
        <p:txBody>
          <a:bodyPr/>
          <a:lstStyle/>
          <a:p>
            <a:r>
              <a:rPr lang="en-US" dirty="0">
                <a:latin typeface="Segoe UI"/>
                <a:cs typeface="Segoe UI"/>
              </a:rPr>
              <a:t>Required for Both Options – PGP Encryption</a:t>
            </a:r>
            <a:endParaRPr lang="en-US" dirty="0"/>
          </a:p>
        </p:txBody>
      </p:sp>
      <p:sp>
        <p:nvSpPr>
          <p:cNvPr id="7" name="Content Placeholder 24">
            <a:extLst>
              <a:ext uri="{FF2B5EF4-FFF2-40B4-BE49-F238E27FC236}">
                <a16:creationId xmlns:a16="http://schemas.microsoft.com/office/drawing/2014/main" id="{F0CD5C94-E5CF-4E1C-AE35-B30005E403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11049000" cy="1032112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latin typeface="Segoe UI"/>
                <a:cs typeface="Segoe UI"/>
              </a:rPr>
              <a:t>PGP uses a key pair – consisting of one public key and one private key – to encrypt sensitive data to allow for secure exchange between two parties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4545DEB-9C88-4854-A1A5-A61B9FF84A29}"/>
              </a:ext>
            </a:extLst>
          </p:cNvPr>
          <p:cNvGrpSpPr/>
          <p:nvPr/>
        </p:nvGrpSpPr>
        <p:grpSpPr>
          <a:xfrm>
            <a:off x="194614" y="2852683"/>
            <a:ext cx="11802773" cy="2009236"/>
            <a:chOff x="153232" y="1925363"/>
            <a:chExt cx="11802773" cy="2009236"/>
          </a:xfrm>
        </p:grpSpPr>
        <p:sp>
          <p:nvSpPr>
            <p:cNvPr id="12" name="Rounded Rectangle 16">
              <a:extLst>
                <a:ext uri="{FF2B5EF4-FFF2-40B4-BE49-F238E27FC236}">
                  <a16:creationId xmlns:a16="http://schemas.microsoft.com/office/drawing/2014/main" id="{A4EEF26B-39DF-4D15-B7C2-FA8C25AEF7A7}"/>
                </a:ext>
              </a:extLst>
            </p:cNvPr>
            <p:cNvSpPr/>
            <p:nvPr/>
          </p:nvSpPr>
          <p:spPr bwMode="auto">
            <a:xfrm>
              <a:off x="1662251" y="1925363"/>
              <a:ext cx="8340118" cy="1948262"/>
            </a:xfrm>
            <a:prstGeom prst="roundRect">
              <a:avLst/>
            </a:prstGeom>
            <a:solidFill>
              <a:srgbClr val="E3E9D7"/>
            </a:solidFill>
            <a:ln w="9525" cap="flat" cmpd="sng" algn="ctr">
              <a:solidFill>
                <a:srgbClr val="90A86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ＭＳ Ｐゴシック" pitchFamily="34" charset="-128"/>
                <a:cs typeface="Segoe UI" panose="020B0502040204020203" pitchFamily="34" charset="0"/>
              </a:endParaRP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F36C3999-4C6B-48A0-B984-8A5280F3EDE6}"/>
                </a:ext>
              </a:extLst>
            </p:cNvPr>
            <p:cNvCxnSpPr/>
            <p:nvPr/>
          </p:nvCxnSpPr>
          <p:spPr bwMode="auto">
            <a:xfrm>
              <a:off x="3109356" y="3330472"/>
              <a:ext cx="495805" cy="0"/>
            </a:xfrm>
            <a:prstGeom prst="straightConnector1">
              <a:avLst/>
            </a:prstGeom>
            <a:solidFill>
              <a:schemeClr val="accent1"/>
            </a:solidFill>
            <a:ln w="31750" cap="rnd" cmpd="sng" algn="ctr">
              <a:solidFill>
                <a:srgbClr val="90A860"/>
              </a:solidFill>
              <a:prstDash val="solid"/>
              <a:round/>
              <a:headEnd type="none" w="med" len="med"/>
              <a:tailEnd type="arrow" w="lg" len="med"/>
            </a:ln>
            <a:effectLst/>
          </p:spPr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D033F92C-3DAC-452E-8EAF-014D94D8431D}"/>
                </a:ext>
              </a:extLst>
            </p:cNvPr>
            <p:cNvCxnSpPr/>
            <p:nvPr/>
          </p:nvCxnSpPr>
          <p:spPr bwMode="auto">
            <a:xfrm>
              <a:off x="5610863" y="3330472"/>
              <a:ext cx="495805" cy="0"/>
            </a:xfrm>
            <a:prstGeom prst="straightConnector1">
              <a:avLst/>
            </a:prstGeom>
            <a:solidFill>
              <a:schemeClr val="accent1"/>
            </a:solidFill>
            <a:ln w="31750" cap="rnd" cmpd="sng" algn="ctr">
              <a:solidFill>
                <a:srgbClr val="90A860"/>
              </a:solidFill>
              <a:prstDash val="solid"/>
              <a:round/>
              <a:headEnd type="none" w="med" len="med"/>
              <a:tailEnd type="arrow" w="lg" len="med"/>
            </a:ln>
            <a:effectLst/>
          </p:spPr>
        </p:cxn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15FC7E64-D988-4BAB-81D8-76AF323383A6}"/>
                </a:ext>
              </a:extLst>
            </p:cNvPr>
            <p:cNvGrpSpPr/>
            <p:nvPr/>
          </p:nvGrpSpPr>
          <p:grpSpPr>
            <a:xfrm>
              <a:off x="1985539" y="1981717"/>
              <a:ext cx="1382645" cy="1683660"/>
              <a:chOff x="1985539" y="1981717"/>
              <a:chExt cx="1382645" cy="1683660"/>
            </a:xfrm>
          </p:grpSpPr>
          <p:pic>
            <p:nvPicPr>
              <p:cNvPr id="39" name="Picture 6">
                <a:extLst>
                  <a:ext uri="{FF2B5EF4-FFF2-40B4-BE49-F238E27FC236}">
                    <a16:creationId xmlns:a16="http://schemas.microsoft.com/office/drawing/2014/main" id="{C9DA1E5C-C557-44EA-A991-098DE14D766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430334" y="3012796"/>
                <a:ext cx="495805" cy="6525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34333098-1571-4F6F-9D49-BE9303B4C434}"/>
                  </a:ext>
                </a:extLst>
              </p:cNvPr>
              <p:cNvSpPr txBox="1"/>
              <p:nvPr/>
            </p:nvSpPr>
            <p:spPr>
              <a:xfrm>
                <a:off x="1985539" y="1981717"/>
                <a:ext cx="138264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ＭＳ Ｐゴシック"/>
                    <a:cs typeface="Segoe UI" panose="020B0502040204020203" pitchFamily="34" charset="0"/>
                  </a:rPr>
                  <a:t>Generate raw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ＭＳ Ｐゴシック"/>
                    <a:cs typeface="Segoe UI" panose="020B0502040204020203" pitchFamily="34" charset="0"/>
                  </a:rPr>
                  <a:t>file</a:t>
                </a:r>
              </a:p>
            </p:txBody>
          </p:sp>
        </p:grp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14962C39-1FE3-4051-9DE9-E64C5430DCC4}"/>
                </a:ext>
              </a:extLst>
            </p:cNvPr>
            <p:cNvCxnSpPr/>
            <p:nvPr/>
          </p:nvCxnSpPr>
          <p:spPr bwMode="auto">
            <a:xfrm>
              <a:off x="8061500" y="3330472"/>
              <a:ext cx="495805" cy="0"/>
            </a:xfrm>
            <a:prstGeom prst="straightConnector1">
              <a:avLst/>
            </a:prstGeom>
            <a:solidFill>
              <a:schemeClr val="accent1"/>
            </a:solidFill>
            <a:ln w="31750" cap="rnd" cmpd="sng" algn="ctr">
              <a:solidFill>
                <a:srgbClr val="90A860"/>
              </a:solidFill>
              <a:prstDash val="solid"/>
              <a:round/>
              <a:headEnd type="none" w="med" len="med"/>
              <a:tailEnd type="arrow" w="lg" len="med"/>
            </a:ln>
            <a:effectLst/>
          </p:spPr>
        </p:cxn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15E2DD18-37ED-46C3-8272-EA668F10E3D3}"/>
                </a:ext>
              </a:extLst>
            </p:cNvPr>
            <p:cNvGrpSpPr/>
            <p:nvPr/>
          </p:nvGrpSpPr>
          <p:grpSpPr>
            <a:xfrm>
              <a:off x="8076611" y="1981717"/>
              <a:ext cx="1925758" cy="1729451"/>
              <a:chOff x="8076611" y="1981717"/>
              <a:chExt cx="1925758" cy="1729451"/>
            </a:xfrm>
          </p:grpSpPr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527ACA9D-E04A-4406-B931-BE78370E6051}"/>
                  </a:ext>
                </a:extLst>
              </p:cNvPr>
              <p:cNvSpPr txBox="1"/>
              <p:nvPr/>
            </p:nvSpPr>
            <p:spPr>
              <a:xfrm>
                <a:off x="8076611" y="1981717"/>
                <a:ext cx="192575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ＭＳ Ｐゴシック"/>
                    <a:cs typeface="Segoe UI" panose="020B0502040204020203" pitchFamily="34" charset="0"/>
                  </a:rPr>
                  <a:t>Signed &amp; encrypted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ＭＳ Ｐゴシック"/>
                    <a:cs typeface="Segoe UI" panose="020B0502040204020203" pitchFamily="34" charset="0"/>
                  </a:rPr>
                  <a:t>file</a:t>
                </a:r>
              </a:p>
            </p:txBody>
          </p:sp>
          <p:pic>
            <p:nvPicPr>
              <p:cNvPr id="38" name="Picture 6">
                <a:extLst>
                  <a:ext uri="{FF2B5EF4-FFF2-40B4-BE49-F238E27FC236}">
                    <a16:creationId xmlns:a16="http://schemas.microsoft.com/office/drawing/2014/main" id="{D9F3DB81-9E1F-445A-AEE7-F63086B54DE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8791588" y="3058587"/>
                <a:ext cx="495805" cy="6525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17698A6A-DC5D-4A0C-B002-5880D5664340}"/>
                </a:ext>
              </a:extLst>
            </p:cNvPr>
            <p:cNvSpPr txBox="1"/>
            <p:nvPr/>
          </p:nvSpPr>
          <p:spPr>
            <a:xfrm>
              <a:off x="10022932" y="2287733"/>
              <a:ext cx="86142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ＭＳ Ｐゴシック"/>
                  <a:cs typeface="Segoe UI" panose="020B0502040204020203" pitchFamily="34" charset="0"/>
                </a:rPr>
                <a:t>SFTP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ＭＳ Ｐゴシック"/>
                  <a:cs typeface="Segoe UI" panose="020B0502040204020203" pitchFamily="34" charset="0"/>
                </a:rPr>
                <a:t>with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ＭＳ Ｐゴシック"/>
                  <a:cs typeface="Segoe UI" panose="020B0502040204020203" pitchFamily="34" charset="0"/>
                </a:rPr>
                <a:t>PGP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A3ABCF4-D9B3-42BC-888B-8EDD09E3A941}"/>
                </a:ext>
              </a:extLst>
            </p:cNvPr>
            <p:cNvSpPr/>
            <p:nvPr/>
          </p:nvSpPr>
          <p:spPr>
            <a:xfrm>
              <a:off x="153232" y="3288268"/>
              <a:ext cx="125061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90A860"/>
                  </a:solidFill>
                  <a:effectLst/>
                  <a:uLnTx/>
                  <a:uFillTx/>
                  <a:latin typeface="Segoe UI" panose="020B0502040204020203" pitchFamily="34" charset="0"/>
                  <a:ea typeface="ＭＳ Ｐゴシック"/>
                  <a:cs typeface="Segoe UI" panose="020B0502040204020203" pitchFamily="34" charset="0"/>
                </a:rPr>
                <a:t>Data Supplier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ＭＳ Ｐゴシック"/>
                <a:cs typeface="Segoe UI" panose="020B0502040204020203" pitchFamily="34" charset="0"/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07C8B999-9D62-4C13-9BF4-E309AD1A9728}"/>
                </a:ext>
              </a:extLst>
            </p:cNvPr>
            <p:cNvGrpSpPr/>
            <p:nvPr/>
          </p:nvGrpSpPr>
          <p:grpSpPr>
            <a:xfrm>
              <a:off x="3627363" y="1981717"/>
              <a:ext cx="1990255" cy="1740220"/>
              <a:chOff x="3627363" y="1981717"/>
              <a:chExt cx="1990255" cy="1740220"/>
            </a:xfrm>
          </p:grpSpPr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EF628F9-4029-42F2-9425-C52491972611}"/>
                  </a:ext>
                </a:extLst>
              </p:cNvPr>
              <p:cNvSpPr txBox="1"/>
              <p:nvPr/>
            </p:nvSpPr>
            <p:spPr>
              <a:xfrm>
                <a:off x="3627363" y="1981717"/>
                <a:ext cx="199025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ＭＳ Ｐゴシック"/>
                    <a:cs typeface="Segoe UI" panose="020B0502040204020203" pitchFamily="34" charset="0"/>
                  </a:rPr>
                  <a:t>Sign with </a:t>
                </a:r>
                <a:b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ＭＳ Ｐゴシック"/>
                    <a:cs typeface="Segoe UI" panose="020B0502040204020203" pitchFamily="34" charset="0"/>
                  </a:rPr>
                </a:b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90A8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ＭＳ Ｐゴシック"/>
                    <a:cs typeface="Segoe UI" panose="020B0502040204020203" pitchFamily="34" charset="0"/>
                  </a:rPr>
                  <a:t>Data Supplier’s private </a:t>
                </a:r>
                <a:r>
                  <a:rPr lang="en-US" b="1" dirty="0">
                    <a:solidFill>
                      <a:srgbClr val="90A860"/>
                    </a:solidFill>
                    <a:latin typeface="Segoe UI" panose="020B0502040204020203" pitchFamily="34" charset="0"/>
                    <a:ea typeface="ＭＳ Ｐゴシック"/>
                    <a:cs typeface="Segoe UI" panose="020B0502040204020203" pitchFamily="34" charset="0"/>
                  </a:rPr>
                  <a:t>key</a:t>
                </a:r>
              </a:p>
            </p:txBody>
          </p:sp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00C838C4-7151-4196-AA70-71A4ABBFF98E}"/>
                  </a:ext>
                </a:extLst>
              </p:cNvPr>
              <p:cNvGrpSpPr/>
              <p:nvPr/>
            </p:nvGrpSpPr>
            <p:grpSpPr>
              <a:xfrm>
                <a:off x="3838930" y="2905435"/>
                <a:ext cx="1567120" cy="816502"/>
                <a:chOff x="4013543" y="2905435"/>
                <a:chExt cx="1567120" cy="816502"/>
              </a:xfrm>
            </p:grpSpPr>
            <p:pic>
              <p:nvPicPr>
                <p:cNvPr id="33" name="Picture 32">
                  <a:extLst>
                    <a:ext uri="{FF2B5EF4-FFF2-40B4-BE49-F238E27FC236}">
                      <a16:creationId xmlns:a16="http://schemas.microsoft.com/office/drawing/2014/main" id="{63D208BC-E93F-4B56-817B-E64FBBE03B0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duotone>
                    <a:prstClr val="black"/>
                    <a:schemeClr val="accent3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4013543" y="2905435"/>
                  <a:ext cx="1567120" cy="816502"/>
                </a:xfrm>
                <a:prstGeom prst="rect">
                  <a:avLst/>
                </a:prstGeom>
              </p:spPr>
            </p:pic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FAC6D2DA-7F13-43B4-BB03-FC5D985BA141}"/>
                    </a:ext>
                  </a:extLst>
                </p:cNvPr>
                <p:cNvSpPr txBox="1"/>
                <p:nvPr/>
              </p:nvSpPr>
              <p:spPr bwMode="auto">
                <a:xfrm>
                  <a:off x="4142793" y="3094826"/>
                  <a:ext cx="521498" cy="4308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Segoe UI" panose="020B0502040204020203" pitchFamily="34" charset="0"/>
                      <a:ea typeface="ＭＳ Ｐゴシック"/>
                      <a:cs typeface="Segoe UI" panose="020B0502040204020203" pitchFamily="34" charset="0"/>
                    </a:rPr>
                    <a:t>PR</a:t>
                  </a:r>
                </a:p>
              </p:txBody>
            </p:sp>
          </p:grp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60F5B144-47F9-492D-A44F-AF0F8815F8E7}"/>
                </a:ext>
              </a:extLst>
            </p:cNvPr>
            <p:cNvGrpSpPr/>
            <p:nvPr/>
          </p:nvGrpSpPr>
          <p:grpSpPr>
            <a:xfrm>
              <a:off x="6098862" y="1981717"/>
              <a:ext cx="1990255" cy="1740393"/>
              <a:chOff x="6098862" y="1981717"/>
              <a:chExt cx="1990255" cy="1740393"/>
            </a:xfrm>
          </p:grpSpPr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5601DBE-BF89-4896-A69A-BC864ED4889B}"/>
                  </a:ext>
                </a:extLst>
              </p:cNvPr>
              <p:cNvSpPr txBox="1"/>
              <p:nvPr/>
            </p:nvSpPr>
            <p:spPr>
              <a:xfrm>
                <a:off x="6098862" y="1981717"/>
                <a:ext cx="199025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ＭＳ Ｐゴシック"/>
                    <a:cs typeface="Segoe UI" panose="020B0502040204020203" pitchFamily="34" charset="0"/>
                  </a:rPr>
                  <a:t>Encrypt with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E6997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ＭＳ Ｐゴシック"/>
                    <a:cs typeface="Segoe UI" panose="020B0502040204020203" pitchFamily="34" charset="0"/>
                  </a:rPr>
                  <a:t>Onpoint’s </a:t>
                </a:r>
                <a:b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E6997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ＭＳ Ｐゴシック"/>
                    <a:cs typeface="Segoe UI" panose="020B0502040204020203" pitchFamily="34" charset="0"/>
                  </a:rPr>
                </a:b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E6997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ＭＳ Ｐゴシック"/>
                    <a:cs typeface="Segoe UI" panose="020B0502040204020203" pitchFamily="34" charset="0"/>
                  </a:rPr>
                  <a:t>public </a:t>
                </a:r>
                <a:r>
                  <a:rPr lang="en-US" b="1" dirty="0">
                    <a:solidFill>
                      <a:srgbClr val="7E6997"/>
                    </a:solidFill>
                    <a:latin typeface="Segoe UI" panose="020B0502040204020203" pitchFamily="34" charset="0"/>
                    <a:ea typeface="ＭＳ Ｐゴシック"/>
                    <a:cs typeface="Segoe UI" panose="020B0502040204020203" pitchFamily="34" charset="0"/>
                  </a:rPr>
                  <a:t>key</a:t>
                </a:r>
              </a:p>
            </p:txBody>
          </p:sp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CE34E373-6EA9-44D8-B1D9-C656ED97A46F}"/>
                  </a:ext>
                </a:extLst>
              </p:cNvPr>
              <p:cNvGrpSpPr/>
              <p:nvPr/>
            </p:nvGrpSpPr>
            <p:grpSpPr>
              <a:xfrm>
                <a:off x="6310429" y="2905608"/>
                <a:ext cx="1567120" cy="816502"/>
                <a:chOff x="4013543" y="2905435"/>
                <a:chExt cx="1567120" cy="816502"/>
              </a:xfrm>
            </p:grpSpPr>
            <p:pic>
              <p:nvPicPr>
                <p:cNvPr id="29" name="Picture 28">
                  <a:extLst>
                    <a:ext uri="{FF2B5EF4-FFF2-40B4-BE49-F238E27FC236}">
                      <a16:creationId xmlns:a16="http://schemas.microsoft.com/office/drawing/2014/main" id="{DAE5F86B-20D5-41E5-A758-98F8B7E1D86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4013543" y="2905435"/>
                  <a:ext cx="1567120" cy="816502"/>
                </a:xfrm>
                <a:prstGeom prst="rect">
                  <a:avLst/>
                </a:prstGeom>
              </p:spPr>
            </p:pic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243E5529-B427-4EE6-AA3D-30DE326357CC}"/>
                    </a:ext>
                  </a:extLst>
                </p:cNvPr>
                <p:cNvSpPr txBox="1"/>
                <p:nvPr/>
              </p:nvSpPr>
              <p:spPr bwMode="auto">
                <a:xfrm>
                  <a:off x="4142793" y="3094826"/>
                  <a:ext cx="521498" cy="4308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Segoe UI" panose="020B0502040204020203" pitchFamily="34" charset="0"/>
                      <a:ea typeface="ＭＳ Ｐゴシック"/>
                      <a:cs typeface="Segoe UI" panose="020B0502040204020203" pitchFamily="34" charset="0"/>
                    </a:rPr>
                    <a:t>PU</a:t>
                  </a:r>
                </a:p>
              </p:txBody>
            </p:sp>
          </p:grpSp>
        </p:grp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71AD517B-3BB3-4393-9DCD-19D5A28DCB48}"/>
                </a:ext>
              </a:extLst>
            </p:cNvPr>
            <p:cNvCxnSpPr/>
            <p:nvPr/>
          </p:nvCxnSpPr>
          <p:spPr bwMode="auto">
            <a:xfrm flipV="1">
              <a:off x="1161830" y="3339087"/>
              <a:ext cx="1038883" cy="13418"/>
            </a:xfrm>
            <a:prstGeom prst="straightConnector1">
              <a:avLst/>
            </a:prstGeom>
            <a:solidFill>
              <a:schemeClr val="accent1"/>
            </a:solidFill>
            <a:ln w="31750" cap="rnd" cmpd="sng" algn="ctr">
              <a:solidFill>
                <a:srgbClr val="77933C"/>
              </a:solidFill>
              <a:prstDash val="sysDot"/>
              <a:round/>
              <a:headEnd type="none" w="med" len="med"/>
              <a:tailEnd type="arrow" w="lg" len="med"/>
            </a:ln>
            <a:effectLst/>
          </p:spPr>
        </p:cxn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2BB30A30-8930-46C3-86B8-816B96E476A4}"/>
                </a:ext>
              </a:extLst>
            </p:cNvPr>
            <p:cNvGrpSpPr/>
            <p:nvPr/>
          </p:nvGrpSpPr>
          <p:grpSpPr>
            <a:xfrm>
              <a:off x="10878467" y="2315028"/>
              <a:ext cx="1077538" cy="1344710"/>
              <a:chOff x="10330231" y="4511022"/>
              <a:chExt cx="1077538" cy="1344710"/>
            </a:xfrm>
          </p:grpSpPr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2B531234-2884-4020-8697-B6D72EE721AE}"/>
                  </a:ext>
                </a:extLst>
              </p:cNvPr>
              <p:cNvSpPr/>
              <p:nvPr/>
            </p:nvSpPr>
            <p:spPr>
              <a:xfrm>
                <a:off x="10330231" y="5486400"/>
                <a:ext cx="107753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E6997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ＭＳ Ｐゴシック"/>
                    <a:cs typeface="Segoe UI" panose="020B0502040204020203" pitchFamily="34" charset="0"/>
                  </a:rPr>
                  <a:t>Onpoint</a:t>
                </a:r>
              </a:p>
            </p:txBody>
          </p:sp>
          <p:pic>
            <p:nvPicPr>
              <p:cNvPr id="26" name="Graphic 25" descr="Female Profile with solid fill">
                <a:extLst>
                  <a:ext uri="{FF2B5EF4-FFF2-40B4-BE49-F238E27FC236}">
                    <a16:creationId xmlns:a16="http://schemas.microsoft.com/office/drawing/2014/main" id="{80974573-5B07-40B3-88DF-BA1AD1B7C9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10356682" y="4511022"/>
                <a:ext cx="1024637" cy="1024637"/>
              </a:xfrm>
              <a:prstGeom prst="rect">
                <a:avLst/>
              </a:prstGeom>
            </p:spPr>
          </p:pic>
        </p:grpSp>
        <p:pic>
          <p:nvPicPr>
            <p:cNvPr id="24" name="Graphic 23" descr="Male profile with solid fill">
              <a:extLst>
                <a:ext uri="{FF2B5EF4-FFF2-40B4-BE49-F238E27FC236}">
                  <a16:creationId xmlns:a16="http://schemas.microsoft.com/office/drawing/2014/main" id="{70419674-4259-4F43-8798-62C36373655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/>
          </p:blipFill>
          <p:spPr>
            <a:xfrm>
              <a:off x="226827" y="2248144"/>
              <a:ext cx="1136733" cy="1136733"/>
            </a:xfrm>
            <a:prstGeom prst="rect">
              <a:avLst/>
            </a:prstGeom>
          </p:spPr>
        </p:pic>
      </p:grp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87108523-8547-7DDA-3F89-20A8BCCA5CAE}"/>
              </a:ext>
            </a:extLst>
          </p:cNvPr>
          <p:cNvCxnSpPr>
            <a:cxnSpLocks/>
          </p:cNvCxnSpPr>
          <p:nvPr/>
        </p:nvCxnSpPr>
        <p:spPr bwMode="auto">
          <a:xfrm>
            <a:off x="9695208" y="4279825"/>
            <a:ext cx="1224641" cy="0"/>
          </a:xfrm>
          <a:prstGeom prst="straightConnector1">
            <a:avLst/>
          </a:prstGeom>
          <a:solidFill>
            <a:schemeClr val="accent1"/>
          </a:solidFill>
          <a:ln w="31750" cap="rnd" cmpd="sng" algn="ctr">
            <a:solidFill>
              <a:schemeClr val="tx1"/>
            </a:solidFill>
            <a:prstDash val="sysDot"/>
            <a:round/>
            <a:headEnd type="none" w="med" len="med"/>
            <a:tailEnd type="arrow" w="lg" len="med"/>
          </a:ln>
          <a:effectLst/>
        </p:spPr>
      </p:cxn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B88B9E98-8E55-59C3-B435-FB054AFEA6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99800" y="6446520"/>
            <a:ext cx="711200" cy="152400"/>
          </a:xfrm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62FC84D-7BCC-4403-B3D5-92D5D5DDA2E3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Segoe UI" panose="020B0502040204020203" pitchFamily="34" charset="0"/>
                <a:ea typeface="ＭＳ Ｐゴシック"/>
                <a:cs typeface="Segoe UI" panose="020B0502040204020203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ＭＳ Ｐゴシック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5919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DBBA4EB-2E2A-4DE7-B393-2697EFBDF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09600"/>
            <a:ext cx="11544300" cy="732817"/>
          </a:xfrm>
        </p:spPr>
        <p:txBody>
          <a:bodyPr/>
          <a:lstStyle/>
          <a:p>
            <a:r>
              <a:rPr lang="en-US" dirty="0">
                <a:latin typeface="Segoe UI"/>
                <a:cs typeface="Segoe UI"/>
              </a:rPr>
              <a:t>PGP Encryption &amp; SFTP – The Basics</a:t>
            </a:r>
            <a:endParaRPr lang="en-US" dirty="0"/>
          </a:p>
        </p:txBody>
      </p:sp>
      <p:sp>
        <p:nvSpPr>
          <p:cNvPr id="2" name="Content Placeholder 24">
            <a:extLst>
              <a:ext uri="{FF2B5EF4-FFF2-40B4-BE49-F238E27FC236}">
                <a16:creationId xmlns:a16="http://schemas.microsoft.com/office/drawing/2014/main" id="{842D70C4-9B95-4962-88AA-61DCA2E488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599246"/>
            <a:ext cx="11430000" cy="4346448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latin typeface="Segoe UI"/>
                <a:cs typeface="Segoe UI"/>
              </a:rPr>
              <a:t>Onpoint uses PGP encryption to protect files (at rest) and to confirm the sender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latin typeface="Segoe UI"/>
                <a:cs typeface="Segoe UI"/>
              </a:rPr>
              <a:t>As part of PGP encryption and SFTP data transfer, submitters generate two sets of key pairs:</a:t>
            </a:r>
          </a:p>
          <a:p>
            <a:pPr marL="796925" lvl="1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latin typeface="Segoe UI"/>
                <a:cs typeface="Segoe UI"/>
              </a:rPr>
              <a:t>A PGP key pair, used for encrypting your data</a:t>
            </a:r>
          </a:p>
          <a:p>
            <a:pPr marL="796925" lvl="1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latin typeface="Segoe UI"/>
                <a:cs typeface="Segoe UI"/>
              </a:rPr>
              <a:t>An SSH (Secure Shell) key pair, used for SFTP account authentication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latin typeface="Segoe UI"/>
                <a:cs typeface="Segoe UI"/>
              </a:rPr>
              <a:t>Both PGP and SSH key pairs have a public and a private key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latin typeface="Segoe UI"/>
                <a:cs typeface="Segoe UI"/>
              </a:rPr>
              <a:t>Private keys should </a:t>
            </a:r>
            <a:r>
              <a:rPr lang="en-US" b="1" dirty="0">
                <a:latin typeface="Segoe UI"/>
                <a:cs typeface="Segoe UI"/>
              </a:rPr>
              <a:t>never</a:t>
            </a:r>
            <a:r>
              <a:rPr lang="en-US" dirty="0">
                <a:latin typeface="Segoe UI"/>
                <a:cs typeface="Segoe UI"/>
              </a:rPr>
              <a:t> be shared and should be backed up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latin typeface="Segoe UI"/>
                <a:cs typeface="Segoe UI"/>
              </a:rPr>
              <a:t>Public keys are transferable and are shared with Onpoint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latin typeface="Segoe UI"/>
                <a:cs typeface="Segoe UI"/>
              </a:rPr>
              <a:t>Different organizations have different security requirements; contact your IT team to confirm your organization’s firewall access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D328AAE0-E956-49F5-8061-DFEBC916C9C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99800" y="6446520"/>
            <a:ext cx="711200" cy="152400"/>
          </a:xfrm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62FC84D-7BCC-4403-B3D5-92D5D5DDA2E3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Segoe UI" panose="020B0502040204020203" pitchFamily="34" charset="0"/>
                <a:ea typeface="ＭＳ Ｐゴシック"/>
                <a:cs typeface="Segoe UI" panose="020B0502040204020203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ＭＳ Ｐゴシック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59785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6">
            <a:extLst>
              <a:ext uri="{FF2B5EF4-FFF2-40B4-BE49-F238E27FC236}">
                <a16:creationId xmlns:a16="http://schemas.microsoft.com/office/drawing/2014/main" id="{A8966C0C-B350-43DF-B239-E7610DDFE2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743200"/>
            <a:ext cx="10972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t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sz="3600" b="1" dirty="0">
                <a:solidFill>
                  <a:schemeClr val="bg1"/>
                </a:solidFill>
                <a:latin typeface="Segoe UI"/>
                <a:cs typeface="Segoe UI"/>
              </a:rPr>
              <a:t>Demonstrations of PGP Encryption &amp; SFTP Access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 Box 7">
            <a:extLst>
              <a:ext uri="{FF2B5EF4-FFF2-40B4-BE49-F238E27FC236}">
                <a16:creationId xmlns:a16="http://schemas.microsoft.com/office/drawing/2014/main" id="{46E2B3AE-F167-4278-B9BA-1F67D2BC74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717232"/>
            <a:ext cx="903869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defRPr/>
            </a:pPr>
            <a:r>
              <a:rPr lang="en-US" sz="2400" dirty="0">
                <a:solidFill>
                  <a:srgbClr val="FFFFFF"/>
                </a:solidFill>
                <a:latin typeface="Segoe UI"/>
                <a:cs typeface="Segoe UI"/>
              </a:rPr>
              <a:t>Jacob Kemer, </a:t>
            </a:r>
            <a:r>
              <a:rPr lang="en-US" sz="2400" i="1" dirty="0">
                <a:solidFill>
                  <a:srgbClr val="FFFFFF"/>
                </a:solidFill>
                <a:latin typeface="Segoe UI"/>
                <a:cs typeface="Segoe UI"/>
              </a:rPr>
              <a:t>Cloud Support Engineer</a:t>
            </a:r>
          </a:p>
        </p:txBody>
      </p:sp>
    </p:spTree>
    <p:extLst>
      <p:ext uri="{BB962C8B-B14F-4D97-AF65-F5344CB8AC3E}">
        <p14:creationId xmlns:p14="http://schemas.microsoft.com/office/powerpoint/2010/main" val="12256567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2_Onpoint - PowerPoint Template (Updated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npoint_PPT">
      <a:majorFont>
        <a:latin typeface="Arial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spDef>
    <a:lnDef>
      <a:spPr bwMode="auto">
        <a:solidFill>
          <a:schemeClr val="accent1"/>
        </a:solidFill>
        <a:ln w="34925" cap="rnd" cmpd="sng" algn="ctr">
          <a:solidFill>
            <a:schemeClr val="tx1"/>
          </a:solidFill>
          <a:prstDash val="solid"/>
          <a:round/>
          <a:headEnd type="arrow" w="lg" len="med"/>
          <a:tailEnd type="arrow" w="lg" len="med"/>
        </a:ln>
        <a:effectLst/>
      </a:spPr>
      <a:bodyPr/>
      <a:lstStyle/>
    </a:lnDef>
    <a:txDef>
      <a:spPr bwMode="auto">
        <a:noFill/>
        <a:ln w="9525">
          <a:noFill/>
          <a:miter lim="800000"/>
          <a:headEnd/>
          <a:tailEnd/>
        </a:ln>
      </a:spPr>
      <a:bodyPr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1" i="0" u="none" strike="noStrike" kern="1200" cap="none" spc="0" normalizeH="0" baseline="0" noProof="0" dirty="0">
            <a:ln>
              <a:noFill/>
            </a:ln>
            <a:solidFill>
              <a:prstClr val="white"/>
            </a:solidFill>
            <a:effectLst/>
            <a:uLnTx/>
            <a:uFillTx/>
            <a:latin typeface="Calibri" pitchFamily="34" charset="0"/>
            <a:ea typeface="ＭＳ Ｐゴシック"/>
            <a:cs typeface="+mn-cs"/>
          </a:defRPr>
        </a:defPPr>
      </a:lstStyle>
    </a:txDef>
  </a:objectDefaults>
  <a:extraClrSchemeLst>
    <a:extraClrScheme>
      <a:clrScheme name="Onpoint_PPT 1">
        <a:dk1>
          <a:srgbClr val="666666"/>
        </a:dk1>
        <a:lt1>
          <a:srgbClr val="FFFFFF"/>
        </a:lt1>
        <a:dk2>
          <a:srgbClr val="003366"/>
        </a:dk2>
        <a:lt2>
          <a:srgbClr val="808080"/>
        </a:lt2>
        <a:accent1>
          <a:srgbClr val="003366"/>
        </a:accent1>
        <a:accent2>
          <a:srgbClr val="CC6600"/>
        </a:accent2>
        <a:accent3>
          <a:srgbClr val="FFFFFF"/>
        </a:accent3>
        <a:accent4>
          <a:srgbClr val="565656"/>
        </a:accent4>
        <a:accent5>
          <a:srgbClr val="AAADB8"/>
        </a:accent5>
        <a:accent6>
          <a:srgbClr val="B95C00"/>
        </a:accent6>
        <a:hlink>
          <a:srgbClr val="336699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5719</TotalTime>
  <Words>878</Words>
  <Application>Microsoft Office PowerPoint</Application>
  <PresentationFormat>Widescreen</PresentationFormat>
  <Paragraphs>135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ＭＳ Ｐゴシック</vt:lpstr>
      <vt:lpstr>Arial</vt:lpstr>
      <vt:lpstr>Calibri</vt:lpstr>
      <vt:lpstr>Segoe UI</vt:lpstr>
      <vt:lpstr>Segoe UI Semibold</vt:lpstr>
      <vt:lpstr>Times New Roman</vt:lpstr>
      <vt:lpstr>2_Onpoint - PowerPoint Template (Updated)</vt:lpstr>
      <vt:lpstr>Introduction to PGP Encryption &amp; Secure File Transfer Protocol (SFTP)</vt:lpstr>
      <vt:lpstr>Welcome &amp; Onpoint Introductions</vt:lpstr>
      <vt:lpstr>Agenda</vt:lpstr>
      <vt:lpstr>PowerPoint Presentation</vt:lpstr>
      <vt:lpstr>Option #1 – Upload Files Manually in Onpoint CDM</vt:lpstr>
      <vt:lpstr>Option #2 – Submit Files via SFTP</vt:lpstr>
      <vt:lpstr>Required for Both Options – PGP Encryption</vt:lpstr>
      <vt:lpstr>PGP Encryption &amp; SFTP – The Basics</vt:lpstr>
      <vt:lpstr>PowerPoint Presentation</vt:lpstr>
      <vt:lpstr>Demonstrations</vt:lpstr>
      <vt:lpstr>PowerPoint Presentation</vt:lpstr>
      <vt:lpstr>PowerPoint Presentation</vt:lpstr>
      <vt:lpstr>FAQs – Submitting via SFTP</vt:lpstr>
      <vt:lpstr>PowerPoint Presentation</vt:lpstr>
      <vt:lpstr>Next Steps for Establishing SFTP Connectivity</vt:lpstr>
      <vt:lpstr>PowerPoint Presentation</vt:lpstr>
      <vt:lpstr>PowerPoint Presentation</vt:lpstr>
      <vt:lpstr>Implementation &amp; Training Timeline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PGP Encryption &amp; Secure File Transfer Protocol (SFTP)</dc:title>
  <dc:subject/>
  <dc:creator>Onpoint Health Data</dc:creator>
  <cp:lastModifiedBy>Lauren Barret</cp:lastModifiedBy>
  <cp:revision>972</cp:revision>
  <cp:lastPrinted>2019-01-22T23:55:17Z</cp:lastPrinted>
  <dcterms:created xsi:type="dcterms:W3CDTF">2016-05-31T19:38:17Z</dcterms:created>
  <dcterms:modified xsi:type="dcterms:W3CDTF">2024-01-31T21:33:31Z</dcterms:modified>
</cp:coreProperties>
</file>